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3"/>
  </p:notesMasterIdLst>
  <p:sldIdLst>
    <p:sldId id="306" r:id="rId3"/>
    <p:sldId id="307" r:id="rId4"/>
    <p:sldId id="313" r:id="rId5"/>
    <p:sldId id="291" r:id="rId6"/>
    <p:sldId id="317" r:id="rId7"/>
    <p:sldId id="330" r:id="rId8"/>
    <p:sldId id="327" r:id="rId9"/>
    <p:sldId id="293" r:id="rId10"/>
    <p:sldId id="329" r:id="rId11"/>
    <p:sldId id="320" r:id="rId12"/>
    <p:sldId id="318" r:id="rId13"/>
    <p:sldId id="319" r:id="rId14"/>
    <p:sldId id="325" r:id="rId15"/>
    <p:sldId id="328" r:id="rId16"/>
    <p:sldId id="312" r:id="rId17"/>
    <p:sldId id="346" r:id="rId18"/>
    <p:sldId id="345" r:id="rId19"/>
    <p:sldId id="338" r:id="rId20"/>
    <p:sldId id="339" r:id="rId21"/>
    <p:sldId id="321" r:id="rId22"/>
    <p:sldId id="324" r:id="rId23"/>
    <p:sldId id="331" r:id="rId24"/>
    <p:sldId id="326" r:id="rId25"/>
    <p:sldId id="311" r:id="rId26"/>
    <p:sldId id="340" r:id="rId27"/>
    <p:sldId id="332" r:id="rId28"/>
    <p:sldId id="344" r:id="rId29"/>
    <p:sldId id="343" r:id="rId30"/>
    <p:sldId id="334" r:id="rId31"/>
    <p:sldId id="341" r:id="rId32"/>
    <p:sldId id="333" r:id="rId33"/>
    <p:sldId id="315" r:id="rId34"/>
    <p:sldId id="316" r:id="rId35"/>
    <p:sldId id="335" r:id="rId36"/>
    <p:sldId id="337" r:id="rId37"/>
    <p:sldId id="322" r:id="rId38"/>
    <p:sldId id="323" r:id="rId39"/>
    <p:sldId id="342" r:id="rId40"/>
    <p:sldId id="305" r:id="rId41"/>
    <p:sldId id="267"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252"/>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8" autoAdjust="0"/>
    <p:restoredTop sz="86378" autoAdjust="0"/>
  </p:normalViewPr>
  <p:slideViewPr>
    <p:cSldViewPr>
      <p:cViewPr>
        <p:scale>
          <a:sx n="76" d="100"/>
          <a:sy n="76" d="100"/>
        </p:scale>
        <p:origin x="-592" y="88"/>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1/26/17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use</a:t>
            </a:r>
            <a:r>
              <a:rPr lang="en-US" baseline="0" dirty="0" smtClean="0"/>
              <a:t> graphical elements to effectively label and draw the viewer’s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a:t>
            </a:fld>
            <a:endParaRPr lang="en-US"/>
          </a:p>
        </p:txBody>
      </p:sp>
    </p:spTree>
    <p:extLst>
      <p:ext uri="{BB962C8B-B14F-4D97-AF65-F5344CB8AC3E}">
        <p14:creationId xmlns:p14="http://schemas.microsoft.com/office/powerpoint/2010/main" val="1672594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 always easy, here aesthetic</a:t>
            </a:r>
            <a:r>
              <a:rPr lang="en-US" baseline="0" dirty="0" smtClean="0"/>
              <a:t> is balanced with the encoding but the colors have no </a:t>
            </a:r>
            <a:r>
              <a:rPr lang="en-US" baseline="0" dirty="0" err="1" smtClean="0"/>
              <a:t>comparitive</a:t>
            </a:r>
            <a:r>
              <a:rPr lang="en-US" baseline="0" dirty="0" smtClean="0"/>
              <a:t> meaning. When I look at this at first glance I do wonder what The Bourne </a:t>
            </a:r>
            <a:r>
              <a:rPr lang="en-US" baseline="0" dirty="0" err="1" smtClean="0"/>
              <a:t>Ultimatium</a:t>
            </a:r>
            <a:r>
              <a:rPr lang="en-US" baseline="0" dirty="0" smtClean="0"/>
              <a:t> shares in common with Ratatouille.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11</a:t>
            </a:fld>
            <a:endParaRPr lang="en-US"/>
          </a:p>
        </p:txBody>
      </p:sp>
    </p:spTree>
    <p:extLst>
      <p:ext uri="{BB962C8B-B14F-4D97-AF65-F5344CB8AC3E}">
        <p14:creationId xmlns:p14="http://schemas.microsoft.com/office/powerpoint/2010/main" val="2018940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about this. I’m guessing the even more subdued hue would prevent some , but I would want to conduct a study to verify this myself.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12</a:t>
            </a:fld>
            <a:endParaRPr lang="en-US"/>
          </a:p>
        </p:txBody>
      </p:sp>
    </p:spTree>
    <p:extLst>
      <p:ext uri="{BB962C8B-B14F-4D97-AF65-F5344CB8AC3E}">
        <p14:creationId xmlns:p14="http://schemas.microsoft.com/office/powerpoint/2010/main" val="3353860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be used to emphasis a certain data class or to pair two together. Though again</a:t>
            </a:r>
            <a:r>
              <a:rPr lang="en-US" baseline="0" dirty="0" smtClean="0"/>
              <a:t> test and consider which is more noticeable.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13</a:t>
            </a:fld>
            <a:endParaRPr lang="en-US"/>
          </a:p>
        </p:txBody>
      </p:sp>
    </p:spTree>
    <p:extLst>
      <p:ext uri="{BB962C8B-B14F-4D97-AF65-F5344CB8AC3E}">
        <p14:creationId xmlns:p14="http://schemas.microsoft.com/office/powerpoint/2010/main" val="3292253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of algorithms and </a:t>
            </a:r>
            <a:r>
              <a:rPr lang="en-US" dirty="0" err="1" smtClean="0"/>
              <a:t>Mturkers</a:t>
            </a:r>
            <a:r>
              <a:rPr lang="en-US" dirty="0" smtClean="0"/>
              <a:t> to</a:t>
            </a:r>
            <a:r>
              <a:rPr lang="en-US" baseline="0" dirty="0" smtClean="0"/>
              <a:t> create more resonant colors</a:t>
            </a:r>
          </a:p>
          <a:p>
            <a:r>
              <a:rPr lang="en-US" dirty="0" smtClean="0"/>
              <a:t>http://</a:t>
            </a:r>
            <a:r>
              <a:rPr lang="en-US" dirty="0" err="1" smtClean="0"/>
              <a:t>vis.stanford.edu</a:t>
            </a:r>
            <a:r>
              <a:rPr lang="en-US" dirty="0" smtClean="0"/>
              <a:t>/files/2013-SemanticColor-EuroVis.pdf</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14</a:t>
            </a:fld>
            <a:endParaRPr lang="en-US"/>
          </a:p>
        </p:txBody>
      </p:sp>
    </p:spTree>
    <p:extLst>
      <p:ext uri="{BB962C8B-B14F-4D97-AF65-F5344CB8AC3E}">
        <p14:creationId xmlns:p14="http://schemas.microsoft.com/office/powerpoint/2010/main" val="77149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Quantiles</a:t>
            </a:r>
            <a:r>
              <a:rPr lang="en-US" dirty="0" smtClean="0"/>
              <a:t> is the recommended.</a:t>
            </a:r>
            <a:r>
              <a:rPr lang="en-US" baseline="0" dirty="0" smtClean="0"/>
              <a:t> </a:t>
            </a:r>
            <a:r>
              <a:rPr lang="en-US" dirty="0" smtClean="0"/>
              <a:t>Classification</a:t>
            </a:r>
            <a:r>
              <a:rPr lang="en-US" baseline="0" dirty="0" smtClean="0"/>
              <a:t> (Jenks’ “natural breaks”)</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18</a:t>
            </a:fld>
            <a:endParaRPr lang="en-US"/>
          </a:p>
        </p:txBody>
      </p:sp>
    </p:spTree>
    <p:extLst>
      <p:ext uri="{BB962C8B-B14F-4D97-AF65-F5344CB8AC3E}">
        <p14:creationId xmlns:p14="http://schemas.microsoft.com/office/powerpoint/2010/main" val="1479973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Quantiles</a:t>
            </a:r>
            <a:r>
              <a:rPr lang="en-US" dirty="0" smtClean="0"/>
              <a:t> is the recommended.</a:t>
            </a:r>
            <a:r>
              <a:rPr lang="en-US" baseline="0" dirty="0" smtClean="0"/>
              <a:t> </a:t>
            </a:r>
            <a:r>
              <a:rPr lang="en-US" dirty="0" smtClean="0"/>
              <a:t>Classification</a:t>
            </a:r>
            <a:r>
              <a:rPr lang="en-US" baseline="0" dirty="0" smtClean="0"/>
              <a:t> (Jenks’ “</a:t>
            </a:r>
            <a:r>
              <a:rPr lang="en-US" baseline="0" smtClean="0"/>
              <a:t>natural breaks”)</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19</a:t>
            </a:fld>
            <a:endParaRPr lang="en-US"/>
          </a:p>
        </p:txBody>
      </p:sp>
    </p:spTree>
    <p:extLst>
      <p:ext uri="{BB962C8B-B14F-4D97-AF65-F5344CB8AC3E}">
        <p14:creationId xmlns:p14="http://schemas.microsoft.com/office/powerpoint/2010/main" val="1479973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Color</a:t>
            </a:r>
            <a:r>
              <a:rPr lang="en-US" baseline="0" dirty="0" smtClean="0"/>
              <a:t> Brewer, while made for thematic maps has useful choices for a wide array of color schemas for vis.  Though you will still want to put some thought into what works best for you </a:t>
            </a:r>
            <a:r>
              <a:rPr lang="en-US" baseline="0" dirty="0" err="1" smtClean="0"/>
              <a:t>vis</a:t>
            </a:r>
            <a:r>
              <a:rPr lang="en-US" baseline="0" dirty="0" smtClean="0"/>
              <a:t> of course (and test it)</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21</a:t>
            </a:fld>
            <a:endParaRPr lang="en-US"/>
          </a:p>
        </p:txBody>
      </p:sp>
    </p:spTree>
    <p:extLst>
      <p:ext uri="{BB962C8B-B14F-4D97-AF65-F5344CB8AC3E}">
        <p14:creationId xmlns:p14="http://schemas.microsoft.com/office/powerpoint/2010/main" val="3581771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discontinuous colors with contours</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good for interval and ratio data</a:t>
            </a:r>
            <a:r>
              <a:rPr lang="en-US" dirty="0" smtClean="0"/>
              <a:t> </a:t>
            </a:r>
            <a:endParaRPr lang="en-US" dirty="0"/>
          </a:p>
        </p:txBody>
      </p:sp>
      <p:sp>
        <p:nvSpPr>
          <p:cNvPr id="4" name="Slide Number Placeholder 3"/>
          <p:cNvSpPr>
            <a:spLocks noGrp="1"/>
          </p:cNvSpPr>
          <p:nvPr>
            <p:ph type="sldNum" sz="quarter" idx="10"/>
          </p:nvPr>
        </p:nvSpPr>
        <p:spPr/>
        <p:txBody>
          <a:bodyPr/>
          <a:lstStyle/>
          <a:p>
            <a:fld id="{9F54D4E5-E3AB-BE4B-9297-EDF912D4F410}" type="slidenum">
              <a:rPr lang="en-US" smtClean="0"/>
              <a:pPr/>
              <a:t>23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Are</a:t>
            </a:r>
            <a:r>
              <a:rPr lang="en-US" baseline="0" dirty="0" smtClean="0"/>
              <a:t> 40 winks more related to Beirut than to Ochre </a:t>
            </a:r>
          </a:p>
          <a:p>
            <a:r>
              <a:rPr lang="en-US" baseline="0" dirty="0" smtClean="0"/>
              <a:t>https://</a:t>
            </a:r>
            <a:r>
              <a:rPr lang="en-US" baseline="0" dirty="0" err="1" smtClean="0"/>
              <a:t>pdfs.semanticscholar.org</a:t>
            </a:r>
            <a:r>
              <a:rPr lang="en-US" baseline="0" dirty="0" smtClean="0"/>
              <a:t>/29a1/b10bae922ccb6a2d3f40958bcc1b70c5fbc1.pdf</a:t>
            </a:r>
          </a:p>
          <a:p>
            <a:endParaRPr lang="en-US" baseline="0" dirty="0" smtClean="0"/>
          </a:p>
          <a:p>
            <a:r>
              <a:rPr lang="en-US" sz="1200" kern="1200" dirty="0" smtClean="0">
                <a:solidFill>
                  <a:schemeClr val="tx1"/>
                </a:solidFill>
                <a:effectLst/>
                <a:latin typeface="+mn-lt"/>
                <a:ea typeface="+mn-ea"/>
                <a:cs typeface="+mn-cs"/>
              </a:rPr>
              <a:t>For Listening History, the </a:t>
            </a:r>
          </a:p>
          <a:p>
            <a:r>
              <a:rPr lang="en-US" sz="1200" kern="1200" dirty="0" smtClean="0">
                <a:solidFill>
                  <a:schemeClr val="tx1"/>
                </a:solidFill>
                <a:effectLst/>
                <a:latin typeface="+mn-lt"/>
                <a:ea typeface="+mn-ea"/>
                <a:cs typeface="+mn-cs"/>
              </a:rPr>
              <a:t>colors chosen to represent the </a:t>
            </a:r>
          </a:p>
          <a:p>
            <a:r>
              <a:rPr lang="en-US" sz="1200" kern="1200" dirty="0" smtClean="0">
                <a:solidFill>
                  <a:schemeClr val="tx1"/>
                </a:solidFill>
                <a:effectLst/>
                <a:latin typeface="+mn-lt"/>
                <a:ea typeface="+mn-ea"/>
                <a:cs typeface="+mn-cs"/>
              </a:rPr>
              <a:t>spectrum of old to new, of most </a:t>
            </a:r>
          </a:p>
          <a:p>
            <a:r>
              <a:rPr lang="en-US" sz="1200" kern="1200" dirty="0" smtClean="0">
                <a:solidFill>
                  <a:schemeClr val="tx1"/>
                </a:solidFill>
                <a:effectLst/>
                <a:latin typeface="+mn-lt"/>
                <a:ea typeface="+mn-ea"/>
                <a:cs typeface="+mn-cs"/>
              </a:rPr>
              <a:t>significant, or most listened, to </a:t>
            </a:r>
          </a:p>
          <a:p>
            <a:r>
              <a:rPr lang="en-US" sz="1200" kern="1200" dirty="0" smtClean="0">
                <a:solidFill>
                  <a:schemeClr val="tx1"/>
                </a:solidFill>
                <a:effectLst/>
                <a:latin typeface="+mn-lt"/>
                <a:ea typeface="+mn-ea"/>
                <a:cs typeface="+mn-cs"/>
              </a:rPr>
              <a:t>least significant construct a two </a:t>
            </a:r>
          </a:p>
          <a:p>
            <a:r>
              <a:rPr lang="en-US" sz="1200" kern="1200" dirty="0" smtClean="0">
                <a:solidFill>
                  <a:schemeClr val="tx1"/>
                </a:solidFill>
                <a:effectLst/>
                <a:latin typeface="+mn-lt"/>
                <a:ea typeface="+mn-ea"/>
                <a:cs typeface="+mn-cs"/>
              </a:rPr>
              <a:t>dimensional gradient (</a:t>
            </a:r>
          </a:p>
          <a:p>
            <a:r>
              <a:rPr lang="en-US" sz="1200" kern="1200" dirty="0" smtClean="0">
                <a:solidFill>
                  <a:schemeClr val="tx1"/>
                </a:solidFill>
                <a:effectLst/>
                <a:latin typeface="+mn-lt"/>
                <a:ea typeface="+mn-ea"/>
                <a:cs typeface="+mn-cs"/>
              </a:rPr>
              <a:t>fig 9</a:t>
            </a:r>
          </a:p>
          <a:p>
            <a:r>
              <a:rPr lang="en-US" sz="1200" kern="1200" dirty="0" smtClean="0">
                <a:solidFill>
                  <a:schemeClr val="tx1"/>
                </a:solidFill>
                <a:effectLst/>
                <a:latin typeface="+mn-lt"/>
                <a:ea typeface="+mn-ea"/>
                <a:cs typeface="+mn-cs"/>
              </a:rPr>
              <a:t>). The </a:t>
            </a:r>
          </a:p>
          <a:p>
            <a:r>
              <a:rPr lang="en-US" sz="1200" kern="1200" dirty="0" smtClean="0">
                <a:solidFill>
                  <a:schemeClr val="tx1"/>
                </a:solidFill>
                <a:effectLst/>
                <a:latin typeface="+mn-lt"/>
                <a:ea typeface="+mn-ea"/>
                <a:cs typeface="+mn-cs"/>
              </a:rPr>
              <a:t>gradient across the x axis is a </a:t>
            </a:r>
          </a:p>
          <a:p>
            <a:r>
              <a:rPr lang="en-US" sz="1200" kern="1200" dirty="0" smtClean="0">
                <a:solidFill>
                  <a:schemeClr val="tx1"/>
                </a:solidFill>
                <a:effectLst/>
                <a:latin typeface="+mn-lt"/>
                <a:ea typeface="+mn-ea"/>
                <a:cs typeface="+mn-cs"/>
              </a:rPr>
              <a:t>detailed movement through hue </a:t>
            </a:r>
          </a:p>
          <a:p>
            <a:r>
              <a:rPr lang="en-US" sz="1200" kern="1200" dirty="0" smtClean="0">
                <a:solidFill>
                  <a:schemeClr val="tx1"/>
                </a:solidFill>
                <a:effectLst/>
                <a:latin typeface="+mn-lt"/>
                <a:ea typeface="+mn-ea"/>
                <a:cs typeface="+mn-cs"/>
              </a:rPr>
              <a:t>representing the “cold core” of </a:t>
            </a:r>
          </a:p>
          <a:p>
            <a:r>
              <a:rPr lang="en-US" sz="1200" kern="1200" dirty="0" smtClean="0">
                <a:solidFill>
                  <a:schemeClr val="tx1"/>
                </a:solidFill>
                <a:effectLst/>
                <a:latin typeface="+mn-lt"/>
                <a:ea typeface="+mn-ea"/>
                <a:cs typeface="+mn-cs"/>
              </a:rPr>
              <a:t>known musicians versus the “hot </a:t>
            </a:r>
          </a:p>
          <a:p>
            <a:r>
              <a:rPr lang="en-US" sz="1200" kern="1200" dirty="0" smtClean="0">
                <a:solidFill>
                  <a:schemeClr val="tx1"/>
                </a:solidFill>
                <a:effectLst/>
                <a:latin typeface="+mn-lt"/>
                <a:ea typeface="+mn-ea"/>
                <a:cs typeface="+mn-cs"/>
              </a:rPr>
              <a:t>new” discoveries of recent </a:t>
            </a:r>
            <a:r>
              <a:rPr lang="en-US" sz="1200" kern="1200" dirty="0" err="1" smtClean="0">
                <a:solidFill>
                  <a:schemeClr val="tx1"/>
                </a:solidFill>
                <a:effectLst/>
                <a:latin typeface="+mn-lt"/>
                <a:ea typeface="+mn-ea"/>
                <a:cs typeface="+mn-cs"/>
              </a:rPr>
              <a:t>musi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cians</a:t>
            </a:r>
            <a:r>
              <a:rPr lang="en-US" sz="1200" kern="1200" dirty="0" smtClean="0">
                <a:solidFill>
                  <a:schemeClr val="tx1"/>
                </a:solidFill>
                <a:effectLst/>
                <a:latin typeface="+mn-lt"/>
                <a:ea typeface="+mn-ea"/>
                <a:cs typeface="+mn-cs"/>
              </a:rPr>
              <a:t>, while the gradient down </a:t>
            </a:r>
          </a:p>
          <a:p>
            <a:r>
              <a:rPr lang="en-US" sz="1200" kern="1200" dirty="0" smtClean="0">
                <a:solidFill>
                  <a:schemeClr val="tx1"/>
                </a:solidFill>
                <a:effectLst/>
                <a:latin typeface="+mn-lt"/>
                <a:ea typeface="+mn-ea"/>
                <a:cs typeface="+mn-cs"/>
              </a:rPr>
              <a:t>the y axis represents significant </a:t>
            </a:r>
          </a:p>
          <a:p>
            <a:r>
              <a:rPr lang="en-US" sz="1200" kern="1200" dirty="0" smtClean="0">
                <a:solidFill>
                  <a:schemeClr val="tx1"/>
                </a:solidFill>
                <a:effectLst/>
                <a:latin typeface="+mn-lt"/>
                <a:ea typeface="+mn-ea"/>
                <a:cs typeface="+mn-cs"/>
              </a:rPr>
              <a:t>to not significant, consistently decreasing in saturation and </a:t>
            </a:r>
            <a:r>
              <a:rPr lang="en-US" sz="1200" kern="1200" dirty="0" err="1" smtClean="0">
                <a:solidFill>
                  <a:schemeClr val="tx1"/>
                </a:solidFill>
                <a:effectLst/>
                <a:latin typeface="+mn-lt"/>
                <a:ea typeface="+mn-ea"/>
                <a:cs typeface="+mn-cs"/>
              </a:rPr>
              <a:t>increas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ing</a:t>
            </a:r>
            <a:r>
              <a:rPr lang="en-US" sz="1200" kern="1200" dirty="0" smtClean="0">
                <a:solidFill>
                  <a:schemeClr val="tx1"/>
                </a:solidFill>
                <a:effectLst/>
                <a:latin typeface="+mn-lt"/>
                <a:ea typeface="+mn-ea"/>
                <a:cs typeface="+mn-cs"/>
              </a:rPr>
              <a:t> slightly in brightness.</a:t>
            </a:r>
          </a:p>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32</a:t>
            </a:fld>
            <a:endParaRPr lang="en-US"/>
          </a:p>
        </p:txBody>
      </p:sp>
    </p:spTree>
    <p:extLst>
      <p:ext uri="{BB962C8B-B14F-4D97-AF65-F5344CB8AC3E}">
        <p14:creationId xmlns:p14="http://schemas.microsoft.com/office/powerpoint/2010/main" val="950487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Are</a:t>
            </a:r>
            <a:r>
              <a:rPr lang="en-US" baseline="0" dirty="0" smtClean="0"/>
              <a:t> 40 winks more related to Beirut than to Ochre </a:t>
            </a:r>
          </a:p>
          <a:p>
            <a:endParaRPr lang="en-US" baseline="0" dirty="0" smtClean="0"/>
          </a:p>
          <a:p>
            <a:r>
              <a:rPr lang="en-US" sz="1200" kern="1200" dirty="0" smtClean="0">
                <a:solidFill>
                  <a:schemeClr val="tx1"/>
                </a:solidFill>
                <a:effectLst/>
                <a:latin typeface="+mn-lt"/>
                <a:ea typeface="+mn-ea"/>
                <a:cs typeface="+mn-cs"/>
              </a:rPr>
              <a:t>For Listening History, the </a:t>
            </a:r>
          </a:p>
          <a:p>
            <a:r>
              <a:rPr lang="en-US" sz="1200" kern="1200" dirty="0" smtClean="0">
                <a:solidFill>
                  <a:schemeClr val="tx1"/>
                </a:solidFill>
                <a:effectLst/>
                <a:latin typeface="+mn-lt"/>
                <a:ea typeface="+mn-ea"/>
                <a:cs typeface="+mn-cs"/>
              </a:rPr>
              <a:t>colors chosen to represent the </a:t>
            </a:r>
          </a:p>
          <a:p>
            <a:r>
              <a:rPr lang="en-US" sz="1200" kern="1200" dirty="0" smtClean="0">
                <a:solidFill>
                  <a:schemeClr val="tx1"/>
                </a:solidFill>
                <a:effectLst/>
                <a:latin typeface="+mn-lt"/>
                <a:ea typeface="+mn-ea"/>
                <a:cs typeface="+mn-cs"/>
              </a:rPr>
              <a:t>spectrum of old to new, of most </a:t>
            </a:r>
          </a:p>
          <a:p>
            <a:r>
              <a:rPr lang="en-US" sz="1200" kern="1200" dirty="0" smtClean="0">
                <a:solidFill>
                  <a:schemeClr val="tx1"/>
                </a:solidFill>
                <a:effectLst/>
                <a:latin typeface="+mn-lt"/>
                <a:ea typeface="+mn-ea"/>
                <a:cs typeface="+mn-cs"/>
              </a:rPr>
              <a:t>significant, or most listened, to </a:t>
            </a:r>
          </a:p>
          <a:p>
            <a:r>
              <a:rPr lang="en-US" sz="1200" kern="1200" dirty="0" smtClean="0">
                <a:solidFill>
                  <a:schemeClr val="tx1"/>
                </a:solidFill>
                <a:effectLst/>
                <a:latin typeface="+mn-lt"/>
                <a:ea typeface="+mn-ea"/>
                <a:cs typeface="+mn-cs"/>
              </a:rPr>
              <a:t>least significant construct a two </a:t>
            </a:r>
          </a:p>
          <a:p>
            <a:r>
              <a:rPr lang="en-US" sz="1200" kern="1200" dirty="0" smtClean="0">
                <a:solidFill>
                  <a:schemeClr val="tx1"/>
                </a:solidFill>
                <a:effectLst/>
                <a:latin typeface="+mn-lt"/>
                <a:ea typeface="+mn-ea"/>
                <a:cs typeface="+mn-cs"/>
              </a:rPr>
              <a:t>dimensional gradient (</a:t>
            </a:r>
          </a:p>
          <a:p>
            <a:r>
              <a:rPr lang="en-US" sz="1200" kern="1200" dirty="0" smtClean="0">
                <a:solidFill>
                  <a:schemeClr val="tx1"/>
                </a:solidFill>
                <a:effectLst/>
                <a:latin typeface="+mn-lt"/>
                <a:ea typeface="+mn-ea"/>
                <a:cs typeface="+mn-cs"/>
              </a:rPr>
              <a:t>fig 9</a:t>
            </a:r>
          </a:p>
          <a:p>
            <a:r>
              <a:rPr lang="en-US" sz="1200" kern="1200" dirty="0" smtClean="0">
                <a:solidFill>
                  <a:schemeClr val="tx1"/>
                </a:solidFill>
                <a:effectLst/>
                <a:latin typeface="+mn-lt"/>
                <a:ea typeface="+mn-ea"/>
                <a:cs typeface="+mn-cs"/>
              </a:rPr>
              <a:t>). The </a:t>
            </a:r>
          </a:p>
          <a:p>
            <a:r>
              <a:rPr lang="en-US" sz="1200" kern="1200" dirty="0" smtClean="0">
                <a:solidFill>
                  <a:schemeClr val="tx1"/>
                </a:solidFill>
                <a:effectLst/>
                <a:latin typeface="+mn-lt"/>
                <a:ea typeface="+mn-ea"/>
                <a:cs typeface="+mn-cs"/>
              </a:rPr>
              <a:t>gradient across the x axis is a </a:t>
            </a:r>
          </a:p>
          <a:p>
            <a:r>
              <a:rPr lang="en-US" sz="1200" kern="1200" dirty="0" smtClean="0">
                <a:solidFill>
                  <a:schemeClr val="tx1"/>
                </a:solidFill>
                <a:effectLst/>
                <a:latin typeface="+mn-lt"/>
                <a:ea typeface="+mn-ea"/>
                <a:cs typeface="+mn-cs"/>
              </a:rPr>
              <a:t>detailed movement through hue </a:t>
            </a:r>
          </a:p>
          <a:p>
            <a:r>
              <a:rPr lang="en-US" sz="1200" kern="1200" dirty="0" smtClean="0">
                <a:solidFill>
                  <a:schemeClr val="tx1"/>
                </a:solidFill>
                <a:effectLst/>
                <a:latin typeface="+mn-lt"/>
                <a:ea typeface="+mn-ea"/>
                <a:cs typeface="+mn-cs"/>
              </a:rPr>
              <a:t>representing the “cold core” of </a:t>
            </a:r>
          </a:p>
          <a:p>
            <a:r>
              <a:rPr lang="en-US" sz="1200" kern="1200" dirty="0" smtClean="0">
                <a:solidFill>
                  <a:schemeClr val="tx1"/>
                </a:solidFill>
                <a:effectLst/>
                <a:latin typeface="+mn-lt"/>
                <a:ea typeface="+mn-ea"/>
                <a:cs typeface="+mn-cs"/>
              </a:rPr>
              <a:t>known musicians versus the “hot </a:t>
            </a:r>
          </a:p>
          <a:p>
            <a:r>
              <a:rPr lang="en-US" sz="1200" kern="1200" dirty="0" smtClean="0">
                <a:solidFill>
                  <a:schemeClr val="tx1"/>
                </a:solidFill>
                <a:effectLst/>
                <a:latin typeface="+mn-lt"/>
                <a:ea typeface="+mn-ea"/>
                <a:cs typeface="+mn-cs"/>
              </a:rPr>
              <a:t>new” discoveries of recent </a:t>
            </a:r>
            <a:r>
              <a:rPr lang="en-US" sz="1200" kern="1200" dirty="0" err="1" smtClean="0">
                <a:solidFill>
                  <a:schemeClr val="tx1"/>
                </a:solidFill>
                <a:effectLst/>
                <a:latin typeface="+mn-lt"/>
                <a:ea typeface="+mn-ea"/>
                <a:cs typeface="+mn-cs"/>
              </a:rPr>
              <a:t>musi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cians</a:t>
            </a:r>
            <a:r>
              <a:rPr lang="en-US" sz="1200" kern="1200" dirty="0" smtClean="0">
                <a:solidFill>
                  <a:schemeClr val="tx1"/>
                </a:solidFill>
                <a:effectLst/>
                <a:latin typeface="+mn-lt"/>
                <a:ea typeface="+mn-ea"/>
                <a:cs typeface="+mn-cs"/>
              </a:rPr>
              <a:t>, while the gradient down </a:t>
            </a:r>
          </a:p>
          <a:p>
            <a:r>
              <a:rPr lang="en-US" sz="1200" kern="1200" dirty="0" smtClean="0">
                <a:solidFill>
                  <a:schemeClr val="tx1"/>
                </a:solidFill>
                <a:effectLst/>
                <a:latin typeface="+mn-lt"/>
                <a:ea typeface="+mn-ea"/>
                <a:cs typeface="+mn-cs"/>
              </a:rPr>
              <a:t>the y axis represents significant </a:t>
            </a:r>
          </a:p>
          <a:p>
            <a:r>
              <a:rPr lang="en-US" sz="1200" kern="1200" dirty="0" smtClean="0">
                <a:solidFill>
                  <a:schemeClr val="tx1"/>
                </a:solidFill>
                <a:effectLst/>
                <a:latin typeface="+mn-lt"/>
                <a:ea typeface="+mn-ea"/>
                <a:cs typeface="+mn-cs"/>
              </a:rPr>
              <a:t>to not significant, consistently decreasing in saturation and </a:t>
            </a:r>
            <a:r>
              <a:rPr lang="en-US" sz="1200" kern="1200" dirty="0" err="1" smtClean="0">
                <a:solidFill>
                  <a:schemeClr val="tx1"/>
                </a:solidFill>
                <a:effectLst/>
                <a:latin typeface="+mn-lt"/>
                <a:ea typeface="+mn-ea"/>
                <a:cs typeface="+mn-cs"/>
              </a:rPr>
              <a:t>increas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ing</a:t>
            </a:r>
            <a:r>
              <a:rPr lang="en-US" sz="1200" kern="1200" dirty="0" smtClean="0">
                <a:solidFill>
                  <a:schemeClr val="tx1"/>
                </a:solidFill>
                <a:effectLst/>
                <a:latin typeface="+mn-lt"/>
                <a:ea typeface="+mn-ea"/>
                <a:cs typeface="+mn-cs"/>
              </a:rPr>
              <a:t> slightly in brightness.</a:t>
            </a:r>
          </a:p>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33</a:t>
            </a:fld>
            <a:endParaRPr lang="en-US"/>
          </a:p>
        </p:txBody>
      </p:sp>
    </p:spTree>
    <p:extLst>
      <p:ext uri="{BB962C8B-B14F-4D97-AF65-F5344CB8AC3E}">
        <p14:creationId xmlns:p14="http://schemas.microsoft.com/office/powerpoint/2010/main" val="950487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is much to choose from, how to make the appropriate choice? Deeper dive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2</a:t>
            </a:fld>
            <a:endParaRPr lang="en-US"/>
          </a:p>
        </p:txBody>
      </p:sp>
    </p:spTree>
    <p:extLst>
      <p:ext uri="{BB962C8B-B14F-4D97-AF65-F5344CB8AC3E}">
        <p14:creationId xmlns:p14="http://schemas.microsoft.com/office/powerpoint/2010/main" val="2588349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happens when take off glasses and attentive?</a:t>
            </a:r>
            <a:endParaRPr lang="en-US" dirty="0" smtClean="0"/>
          </a:p>
          <a:p>
            <a:endParaRPr lang="en-US" dirty="0" smtClean="0"/>
          </a:p>
          <a:p>
            <a:r>
              <a:rPr lang="en-US" dirty="0" smtClean="0"/>
              <a:t>http://</a:t>
            </a:r>
            <a:r>
              <a:rPr lang="en-US" dirty="0" err="1" smtClean="0"/>
              <a:t>www.joshuastevens.net</a:t>
            </a:r>
            <a:r>
              <a:rPr lang="en-US" dirty="0" smtClean="0"/>
              <a:t>/cartography/make-a-bivariate-</a:t>
            </a:r>
            <a:r>
              <a:rPr lang="en-US" dirty="0" err="1" smtClean="0"/>
              <a:t>choropleth</a:t>
            </a:r>
            <a:r>
              <a:rPr lang="en-US" dirty="0" smtClean="0"/>
              <a:t>-map/</a:t>
            </a:r>
          </a:p>
          <a:p>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35</a:t>
            </a:fld>
            <a:endParaRPr lang="en-US"/>
          </a:p>
        </p:txBody>
      </p:sp>
    </p:spTree>
    <p:extLst>
      <p:ext uri="{BB962C8B-B14F-4D97-AF65-F5344CB8AC3E}">
        <p14:creationId xmlns:p14="http://schemas.microsoft.com/office/powerpoint/2010/main" val="3821770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Representational</a:t>
            </a:r>
            <a:r>
              <a:rPr lang="en-US" baseline="0" dirty="0" smtClean="0"/>
              <a:t> association with earth’s hottest places</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38</a:t>
            </a:fld>
            <a:endParaRPr lang="en-US"/>
          </a:p>
        </p:txBody>
      </p:sp>
    </p:spTree>
    <p:extLst>
      <p:ext uri="{BB962C8B-B14F-4D97-AF65-F5344CB8AC3E}">
        <p14:creationId xmlns:p14="http://schemas.microsoft.com/office/powerpoint/2010/main" val="1511220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categories of data types help guide color scheme selection.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3</a:t>
            </a:fld>
            <a:endParaRPr lang="en-US"/>
          </a:p>
        </p:txBody>
      </p:sp>
    </p:spTree>
    <p:extLst>
      <p:ext uri="{BB962C8B-B14F-4D97-AF65-F5344CB8AC3E}">
        <p14:creationId xmlns:p14="http://schemas.microsoft.com/office/powerpoint/2010/main" val="2487851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categories of data types help guide color scheme selection.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4</a:t>
            </a:fld>
            <a:endParaRPr lang="en-US"/>
          </a:p>
        </p:txBody>
      </p:sp>
    </p:spTree>
    <p:extLst>
      <p:ext uri="{BB962C8B-B14F-4D97-AF65-F5344CB8AC3E}">
        <p14:creationId xmlns:p14="http://schemas.microsoft.com/office/powerpoint/2010/main" val="2487851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a:t>
            </a:r>
            <a:r>
              <a:rPr lang="en-US" baseline="0" dirty="0" smtClean="0"/>
              <a:t> we ideally want unambiguous names and higher salience score. Here scores below . Have a higher degree of naming confusion.  </a:t>
            </a:r>
          </a:p>
          <a:p>
            <a:r>
              <a:rPr lang="en-US" baseline="0" dirty="0" smtClean="0"/>
              <a:t>By the way, this is perhaps one of the few instances of color used for representation that I’ll be showing.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5</a:t>
            </a:fld>
            <a:endParaRPr lang="en-US"/>
          </a:p>
        </p:txBody>
      </p:sp>
    </p:spTree>
    <p:extLst>
      <p:ext uri="{BB962C8B-B14F-4D97-AF65-F5344CB8AC3E}">
        <p14:creationId xmlns:p14="http://schemas.microsoft.com/office/powerpoint/2010/main" val="2672964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point</a:t>
            </a:r>
            <a:r>
              <a:rPr lang="en-US" baseline="0" dirty="0" smtClean="0"/>
              <a:t> represents a 5x5x5 bin in CIE LAB color space; with slices for every other L value shown. The area of each point is proportional to saliency meaning that larger points </a:t>
            </a:r>
            <a:r>
              <a:rPr lang="en-US" baseline="0" dirty="0" err="1" smtClean="0"/>
              <a:t>indicdate</a:t>
            </a:r>
            <a:r>
              <a:rPr lang="en-US" baseline="0" dirty="0" smtClean="0"/>
              <a:t> more consistently names colors, while smaller points show colors that have higher amounts of naming confusion. The visible areas correspond well to those basic color terms identified by Berlin and Kay … look at </a:t>
            </a:r>
            <a:r>
              <a:rPr lang="en-US" baseline="0" dirty="0" err="1" smtClean="0"/>
              <a:t>alogorithm</a:t>
            </a:r>
            <a:r>
              <a:rPr lang="en-US" baseline="0" dirty="0" smtClean="0"/>
              <a:t> here to describe further.</a:t>
            </a:r>
            <a:endParaRPr lang="en-US" dirty="0" smtClean="0"/>
          </a:p>
          <a:p>
            <a:r>
              <a:rPr lang="en-US" dirty="0" smtClean="0"/>
              <a:t>http://</a:t>
            </a:r>
            <a:r>
              <a:rPr lang="en-US" dirty="0" err="1" smtClean="0"/>
              <a:t>vis.stanford.edu</a:t>
            </a:r>
            <a:r>
              <a:rPr lang="en-US" dirty="0" smtClean="0"/>
              <a:t>/files/2012-ColorNameModels-CHI.pdf</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6</a:t>
            </a:fld>
            <a:endParaRPr lang="en-US"/>
          </a:p>
        </p:txBody>
      </p:sp>
    </p:spTree>
    <p:extLst>
      <p:ext uri="{BB962C8B-B14F-4D97-AF65-F5344CB8AC3E}">
        <p14:creationId xmlns:p14="http://schemas.microsoft.com/office/powerpoint/2010/main" val="46793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SLIDE</a:t>
            </a:r>
            <a:r>
              <a:rPr lang="en-US" baseline="0" dirty="0" smtClean="0"/>
              <a:t> WITH HSL BEFORE THIS. </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7</a:t>
            </a:fld>
            <a:endParaRPr lang="en-US"/>
          </a:p>
        </p:txBody>
      </p:sp>
    </p:spTree>
    <p:extLst>
      <p:ext uri="{BB962C8B-B14F-4D97-AF65-F5344CB8AC3E}">
        <p14:creationId xmlns:p14="http://schemas.microsoft.com/office/powerpoint/2010/main" val="96964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Modify to be widgets instead of quarters.</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8</a:t>
            </a:fld>
            <a:endParaRPr lang="en-US"/>
          </a:p>
        </p:txBody>
      </p:sp>
    </p:spTree>
    <p:extLst>
      <p:ext uri="{BB962C8B-B14F-4D97-AF65-F5344CB8AC3E}">
        <p14:creationId xmlns:p14="http://schemas.microsoft.com/office/powerpoint/2010/main" val="2907358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harmonic templates on the hue wheel. A collection of</a:t>
            </a:r>
          </a:p>
          <a:p>
            <a:r>
              <a:rPr lang="en-US" sz="1200" kern="1200" dirty="0" smtClean="0">
                <a:solidFill>
                  <a:schemeClr val="tx1"/>
                </a:solidFill>
                <a:effectLst/>
                <a:latin typeface="+mn-lt"/>
                <a:ea typeface="+mn-ea"/>
                <a:cs typeface="+mn-cs"/>
              </a:rPr>
              <a:t>colors that fall into the gray areas is considered to be harmonic.</a:t>
            </a:r>
          </a:p>
          <a:p>
            <a:r>
              <a:rPr lang="en-US" sz="1200" kern="1200" dirty="0" smtClean="0">
                <a:solidFill>
                  <a:schemeClr val="tx1"/>
                </a:solidFill>
                <a:effectLst/>
                <a:latin typeface="+mn-lt"/>
                <a:ea typeface="+mn-ea"/>
                <a:cs typeface="+mn-cs"/>
              </a:rPr>
              <a:t>The templates may be rotated by an arbitrary angle. The sizes of</a:t>
            </a:r>
          </a:p>
          <a:p>
            <a:r>
              <a:rPr lang="en-US" sz="1200" kern="1200" dirty="0" smtClean="0">
                <a:solidFill>
                  <a:schemeClr val="tx1"/>
                </a:solidFill>
                <a:effectLst/>
                <a:latin typeface="+mn-lt"/>
                <a:ea typeface="+mn-ea"/>
                <a:cs typeface="+mn-cs"/>
              </a:rPr>
              <a:t>the sectors are specified in the Append</a:t>
            </a:r>
          </a:p>
          <a:p>
            <a:r>
              <a:rPr lang="en-US" dirty="0" smtClean="0"/>
              <a:t>https://</a:t>
            </a:r>
            <a:r>
              <a:rPr lang="en-US" dirty="0" err="1" smtClean="0"/>
              <a:t>pdfs.semanticscholar.org</a:t>
            </a:r>
            <a:r>
              <a:rPr lang="en-US" dirty="0" smtClean="0"/>
              <a:t>/2429/5f6dfa2f2d1b32faf3548f49e86539af1d12.pdf</a:t>
            </a:r>
            <a:endParaRPr lang="en-US" dirty="0"/>
          </a:p>
        </p:txBody>
      </p:sp>
      <p:sp>
        <p:nvSpPr>
          <p:cNvPr id="4" name="Slide Number Placeholder 3"/>
          <p:cNvSpPr>
            <a:spLocks noGrp="1"/>
          </p:cNvSpPr>
          <p:nvPr>
            <p:ph type="sldNum" sz="quarter" idx="10"/>
          </p:nvPr>
        </p:nvSpPr>
        <p:spPr/>
        <p:txBody>
          <a:bodyPr/>
          <a:lstStyle/>
          <a:p>
            <a:fld id="{84CB6C83-B894-2740-9986-97D8BB6F6D98}" type="slidenum">
              <a:rPr lang="en-US" smtClean="0"/>
              <a:t>9</a:t>
            </a:fld>
            <a:endParaRPr lang="en-US"/>
          </a:p>
        </p:txBody>
      </p:sp>
    </p:spTree>
    <p:extLst>
      <p:ext uri="{BB962C8B-B14F-4D97-AF65-F5344CB8AC3E}">
        <p14:creationId xmlns:p14="http://schemas.microsoft.com/office/powerpoint/2010/main" val="96964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0"/>
            <a:ext cx="7772400" cy="900546"/>
          </a:xfrm>
        </p:spPr>
        <p:txBody>
          <a:bodyPr/>
          <a:lstStyle>
            <a:lvl1pPr algn="l">
              <a:defRPr/>
            </a:lvl1pPr>
          </a:lstStyle>
          <a:p>
            <a:r>
              <a:rPr lang="en-US" dirty="0" smtClean="0"/>
              <a:t>Click to edit Master title style</a:t>
            </a:r>
            <a:endParaRPr lang="en-US" dirty="0"/>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5F0CF78-BAF2-4139-91F3-215362EF2725}"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07021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F0CF78-BAF2-4139-91F3-215362EF2725}"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145689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F0CF78-BAF2-4139-91F3-215362EF2725}"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762029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7FDA78D-F215-42DF-9B83-6796C1E09096}"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1235309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FDA78D-F215-42DF-9B83-6796C1E09096}"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2215583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FDA78D-F215-42DF-9B83-6796C1E09096}"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3493429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7FDA78D-F215-42DF-9B83-6796C1E09096}" type="datetimeFigureOut">
              <a:rPr lang="en-US" smtClean="0"/>
              <a:t>1/26/17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38704053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7FDA78D-F215-42DF-9B83-6796C1E09096}" type="datetimeFigureOut">
              <a:rPr lang="en-US" smtClean="0"/>
              <a:t>1/26/17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1148197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7FDA78D-F215-42DF-9B83-6796C1E09096}" type="datetimeFigureOut">
              <a:rPr lang="en-US" smtClean="0"/>
              <a:t>1/26/17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2570209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FDA78D-F215-42DF-9B83-6796C1E09096}" type="datetimeFigureOut">
              <a:rPr lang="en-US" smtClean="0"/>
              <a:t>1/26/17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16832949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FDA78D-F215-42DF-9B83-6796C1E09096}" type="datetimeFigureOut">
              <a:rPr lang="en-US" smtClean="0"/>
              <a:t>1/26/17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3675660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F0CF78-BAF2-4139-91F3-215362EF2725}"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41878498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FDA78D-F215-42DF-9B83-6796C1E09096}" type="datetimeFigureOut">
              <a:rPr lang="en-US" smtClean="0"/>
              <a:t>1/26/17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3180395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FDA78D-F215-42DF-9B83-6796C1E09096}"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14262103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FDA78D-F215-42DF-9B83-6796C1E09096}"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F270C0-C7DC-4B4C-8145-AB8DD9F14162}" type="slidenum">
              <a:rPr lang="en-US" smtClean="0"/>
              <a:t>‹#›</a:t>
            </a:fld>
            <a:endParaRPr lang="en-US"/>
          </a:p>
        </p:txBody>
      </p:sp>
    </p:spTree>
    <p:extLst>
      <p:ext uri="{BB962C8B-B14F-4D97-AF65-F5344CB8AC3E}">
        <p14:creationId xmlns:p14="http://schemas.microsoft.com/office/powerpoint/2010/main" val="2485194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F0CF78-BAF2-4139-91F3-215362EF2725}"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406282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5F0CF78-BAF2-4139-91F3-215362EF2725}" type="datetimeFigureOut">
              <a:rPr lang="en-US" smtClean="0"/>
              <a:t>1/26/17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2627993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F0CF78-BAF2-4139-91F3-215362EF2725}" type="datetimeFigureOut">
              <a:rPr lang="en-US" smtClean="0"/>
              <a:t>1/26/17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4007506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5F0CF78-BAF2-4139-91F3-215362EF2725}" type="datetimeFigureOut">
              <a:rPr lang="en-US" smtClean="0"/>
              <a:t>1/26/17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780295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F0CF78-BAF2-4139-91F3-215362EF2725}" type="datetimeFigureOut">
              <a:rPr lang="en-US" smtClean="0"/>
              <a:t>1/26/17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35564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F0CF78-BAF2-4139-91F3-215362EF2725}" type="datetimeFigureOut">
              <a:rPr lang="en-US" smtClean="0"/>
              <a:t>1/26/17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1788528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F0CF78-BAF2-4139-91F3-215362EF2725}" type="datetimeFigureOut">
              <a:rPr lang="en-US" smtClean="0"/>
              <a:t>1/26/17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199840-EED6-4E7F-ABD0-291243E0C4FC}" type="slidenum">
              <a:rPr lang="en-US" smtClean="0"/>
              <a:t>‹#›</a:t>
            </a:fld>
            <a:endParaRPr lang="en-US"/>
          </a:p>
        </p:txBody>
      </p:sp>
    </p:spTree>
    <p:extLst>
      <p:ext uri="{BB962C8B-B14F-4D97-AF65-F5344CB8AC3E}">
        <p14:creationId xmlns:p14="http://schemas.microsoft.com/office/powerpoint/2010/main" val="37348123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0CF78-BAF2-4139-91F3-215362EF2725}" type="datetimeFigureOut">
              <a:rPr lang="en-US" smtClean="0"/>
              <a:t>1/26/17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199840-EED6-4E7F-ABD0-291243E0C4FC}" type="slidenum">
              <a:rPr lang="en-US" smtClean="0"/>
              <a:t>‹#›</a:t>
            </a:fld>
            <a:endParaRPr lang="en-US"/>
          </a:p>
        </p:txBody>
      </p:sp>
      <p:sp>
        <p:nvSpPr>
          <p:cNvPr id="11" name="Rectangle 10"/>
          <p:cNvSpPr/>
          <p:nvPr userDrawn="1"/>
        </p:nvSpPr>
        <p:spPr>
          <a:xfrm>
            <a:off x="0" y="0"/>
            <a:ext cx="9144000" cy="365760"/>
          </a:xfrm>
          <a:prstGeom prst="rect">
            <a:avLst/>
          </a:prstGeom>
          <a:solidFill>
            <a:srgbClr val="00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13"/>
          <a:stretch>
            <a:fillRect/>
          </a:stretch>
        </p:blipFill>
        <p:spPr>
          <a:xfrm>
            <a:off x="6578550" y="62508"/>
            <a:ext cx="2143379" cy="248989"/>
          </a:xfrm>
          <a:prstGeom prst="rect">
            <a:avLst/>
          </a:prstGeom>
        </p:spPr>
      </p:pic>
      <p:sp>
        <p:nvSpPr>
          <p:cNvPr id="15" name="Rectangle 14"/>
          <p:cNvSpPr/>
          <p:nvPr userDrawn="1"/>
        </p:nvSpPr>
        <p:spPr>
          <a:xfrm>
            <a:off x="0" y="6779932"/>
            <a:ext cx="9144000" cy="91440"/>
          </a:xfrm>
          <a:prstGeom prst="rect">
            <a:avLst/>
          </a:prstGeom>
          <a:solidFill>
            <a:srgbClr val="00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5559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FDA78D-F215-42DF-9B83-6796C1E09096}" type="datetimeFigureOut">
              <a:rPr lang="en-US" smtClean="0"/>
              <a:t>1/26/17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F270C0-C7DC-4B4C-8145-AB8DD9F14162}" type="slidenum">
              <a:rPr lang="en-US" smtClean="0"/>
              <a:t>‹#›</a:t>
            </a:fld>
            <a:endParaRPr lang="en-US"/>
          </a:p>
        </p:txBody>
      </p:sp>
      <p:sp>
        <p:nvSpPr>
          <p:cNvPr id="9" name="Rectangle 8"/>
          <p:cNvSpPr/>
          <p:nvPr userDrawn="1"/>
        </p:nvSpPr>
        <p:spPr>
          <a:xfrm>
            <a:off x="0" y="6779932"/>
            <a:ext cx="9144000" cy="91440"/>
          </a:xfrm>
          <a:prstGeom prst="rect">
            <a:avLst/>
          </a:prstGeom>
          <a:solidFill>
            <a:srgbClr val="00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9144000" cy="365760"/>
          </a:xfrm>
          <a:prstGeom prst="rect">
            <a:avLst/>
          </a:prstGeom>
          <a:solidFill>
            <a:srgbClr val="00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92018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s://bl.ocks.org/mbostock/5577023"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colorbrewer2.org/"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hyperlink" Target="http://colorbrewer2.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hyperlink" Target="https://www.mrao.cam.ac.uk/~dag/CUBEHELIX/" TargetMode="External"/><Relationship Id="rId5" Type="http://schemas.openxmlformats.org/officeDocument/2006/relationships/hyperlink" Target="https://www.mrao.cam.ac.uk/~dag/CUBEHELIX/cubehelix.py" TargetMode="External"/><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hyperlink" Target="http://gka.github.io/palettes" TargetMode="External"/><Relationship Id="rId4" Type="http://schemas.openxmlformats.org/officeDocument/2006/relationships/hyperlink" Target="https://github.com/d3/d3-color" TargetMode="External"/><Relationship Id="rId5" Type="http://schemas.openxmlformats.org/officeDocument/2006/relationships/hyperlink" Target="https://color.adobe.com/create/color-wheel/" TargetMode="External"/><Relationship Id="rId1" Type="http://schemas.openxmlformats.org/officeDocument/2006/relationships/slideLayout" Target="../slideLayouts/slideLayout2.xml"/><Relationship Id="rId2" Type="http://schemas.openxmlformats.org/officeDocument/2006/relationships/hyperlink" Target="http://colorbrewer2.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hyperlink" Target="http://vis.stanford.edu/color-names/analyzer/"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918854"/>
            <a:ext cx="8305800" cy="900546"/>
          </a:xfrm>
        </p:spPr>
        <p:txBody>
          <a:bodyPr>
            <a:noAutofit/>
          </a:bodyPr>
          <a:lstStyle/>
          <a:p>
            <a:r>
              <a:rPr lang="en-US" sz="3600" dirty="0" smtClean="0"/>
              <a:t>Selecting an Appropriate Color Scheme</a:t>
            </a:r>
            <a:endParaRPr lang="en-US" sz="3600" dirty="0"/>
          </a:p>
        </p:txBody>
      </p:sp>
      <p:pic>
        <p:nvPicPr>
          <p:cNvPr id="6" name="Picture 5"/>
          <p:cNvPicPr>
            <a:picLocks noChangeAspect="1"/>
          </p:cNvPicPr>
          <p:nvPr/>
        </p:nvPicPr>
        <p:blipFill>
          <a:blip r:embed="rId3"/>
          <a:stretch>
            <a:fillRect/>
          </a:stretch>
        </p:blipFill>
        <p:spPr>
          <a:xfrm>
            <a:off x="4350326" y="5831663"/>
            <a:ext cx="4244553" cy="493075"/>
          </a:xfrm>
          <a:prstGeom prst="rect">
            <a:avLst/>
          </a:prstGeom>
        </p:spPr>
      </p:pic>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46682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Analogous, Still Distinct</a:t>
            </a:r>
            <a:endParaRPr lang="en-US" dirty="0"/>
          </a:p>
        </p:txBody>
      </p:sp>
      <p:sp>
        <p:nvSpPr>
          <p:cNvPr id="5" name="Rectangle 4"/>
          <p:cNvSpPr/>
          <p:nvPr/>
        </p:nvSpPr>
        <p:spPr>
          <a:xfrm>
            <a:off x="1219200" y="5254823"/>
            <a:ext cx="8153400" cy="307777"/>
          </a:xfrm>
          <a:prstGeom prst="rect">
            <a:avLst/>
          </a:prstGeom>
        </p:spPr>
        <p:txBody>
          <a:bodyPr wrap="square">
            <a:spAutoFit/>
          </a:bodyPr>
          <a:lstStyle/>
          <a:p>
            <a:r>
              <a:rPr lang="en-US" sz="1400" dirty="0" smtClean="0"/>
              <a:t>Source: Stone</a:t>
            </a:r>
            <a:r>
              <a:rPr lang="en-US" sz="1400" dirty="0"/>
              <a:t>, M. (2006). Choosing colors for data visualization. Business Intelligence Network, 2.</a:t>
            </a:r>
          </a:p>
        </p:txBody>
      </p:sp>
      <p:pic>
        <p:nvPicPr>
          <p:cNvPr id="3" name="Picture 2" descr="Screen Shot 2017-01-25 at 11.30.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981200"/>
            <a:ext cx="6553200" cy="3097626"/>
          </a:xfrm>
          <a:prstGeom prst="rect">
            <a:avLst/>
          </a:prstGeom>
        </p:spPr>
      </p:pic>
      <p:pic>
        <p:nvPicPr>
          <p:cNvPr id="6" name="Picture 5" descr="Screen Shot 2017-01-26 at 9.44.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743200"/>
            <a:ext cx="1828800" cy="1677798"/>
          </a:xfrm>
          <a:prstGeom prst="rect">
            <a:avLst/>
          </a:prstGeom>
        </p:spPr>
      </p:pic>
      <p:sp>
        <p:nvSpPr>
          <p:cNvPr id="7" name="Rectangle 6"/>
          <p:cNvSpPr/>
          <p:nvPr/>
        </p:nvSpPr>
        <p:spPr>
          <a:xfrm>
            <a:off x="685800" y="2286000"/>
            <a:ext cx="9906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9936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descr="Screen Shot 2017-01-25 at 10.51.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1" y="346393"/>
            <a:ext cx="6324599" cy="6435407"/>
          </a:xfrm>
          <a:prstGeom prst="rect">
            <a:avLst/>
          </a:prstGeom>
        </p:spPr>
      </p:pic>
      <p:sp>
        <p:nvSpPr>
          <p:cNvPr id="8" name="Rectangle 7"/>
          <p:cNvSpPr/>
          <p:nvPr/>
        </p:nvSpPr>
        <p:spPr>
          <a:xfrm>
            <a:off x="6858000" y="6400800"/>
            <a:ext cx="7696200" cy="307777"/>
          </a:xfrm>
          <a:prstGeom prst="rect">
            <a:avLst/>
          </a:prstGeom>
        </p:spPr>
        <p:txBody>
          <a:bodyPr wrap="square">
            <a:spAutoFit/>
          </a:bodyPr>
          <a:lstStyle/>
          <a:p>
            <a:r>
              <a:rPr lang="en-US" sz="1400" dirty="0" smtClean="0"/>
              <a:t>Byron &amp; Wattenberg, 2008</a:t>
            </a:r>
            <a:endParaRPr lang="en-US" sz="1400" dirty="0"/>
          </a:p>
        </p:txBody>
      </p:sp>
    </p:spTree>
    <p:extLst>
      <p:ext uri="{BB962C8B-B14F-4D97-AF65-F5344CB8AC3E}">
        <p14:creationId xmlns:p14="http://schemas.microsoft.com/office/powerpoint/2010/main" val="2089844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7-01-25 at 10.48.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42178"/>
            <a:ext cx="9144000" cy="3336646"/>
          </a:xfrm>
          <a:prstGeom prst="rect">
            <a:avLst/>
          </a:prstGeom>
        </p:spPr>
      </p:pic>
      <p:sp>
        <p:nvSpPr>
          <p:cNvPr id="5" name="Rectangle 4"/>
          <p:cNvSpPr/>
          <p:nvPr/>
        </p:nvSpPr>
        <p:spPr>
          <a:xfrm>
            <a:off x="762000" y="6096000"/>
            <a:ext cx="7696200" cy="523220"/>
          </a:xfrm>
          <a:prstGeom prst="rect">
            <a:avLst/>
          </a:prstGeom>
        </p:spPr>
        <p:txBody>
          <a:bodyPr wrap="square">
            <a:spAutoFit/>
          </a:bodyPr>
          <a:lstStyle/>
          <a:p>
            <a:r>
              <a:rPr lang="en-US" sz="1400" dirty="0" smtClean="0"/>
              <a:t>Source: Byron</a:t>
            </a:r>
            <a:r>
              <a:rPr lang="en-US" sz="1400" dirty="0"/>
              <a:t>, L., &amp; Wattenberg, M. (2008). Stacked graphs–geometry &amp; aesthetics. IEEE transactions on visualization and computer graphics, 14(6).</a:t>
            </a:r>
          </a:p>
        </p:txBody>
      </p:sp>
    </p:spTree>
    <p:extLst>
      <p:ext uri="{BB962C8B-B14F-4D97-AF65-F5344CB8AC3E}">
        <p14:creationId xmlns:p14="http://schemas.microsoft.com/office/powerpoint/2010/main" val="4261976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7-01-25 at 11.5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5035" y="914400"/>
            <a:ext cx="4200565" cy="4724400"/>
          </a:xfrm>
          <a:prstGeom prst="rect">
            <a:avLst/>
          </a:prstGeom>
        </p:spPr>
      </p:pic>
      <p:sp>
        <p:nvSpPr>
          <p:cNvPr id="5" name="TextBox 4"/>
          <p:cNvSpPr txBox="1"/>
          <p:nvPr/>
        </p:nvSpPr>
        <p:spPr>
          <a:xfrm>
            <a:off x="1447799" y="6133981"/>
            <a:ext cx="6934201" cy="800219"/>
          </a:xfrm>
          <a:prstGeom prst="rect">
            <a:avLst/>
          </a:prstGeom>
          <a:noFill/>
        </p:spPr>
        <p:txBody>
          <a:bodyPr wrap="square" rtlCol="0">
            <a:spAutoFit/>
          </a:bodyPr>
          <a:lstStyle/>
          <a:p>
            <a:r>
              <a:rPr lang="en-US" sz="1400" dirty="0" smtClean="0"/>
              <a:t>Source: Harrower</a:t>
            </a:r>
            <a:r>
              <a:rPr lang="en-US" sz="1400" dirty="0"/>
              <a:t>, M., &amp; Brewer, C. A. (2003). </a:t>
            </a:r>
            <a:r>
              <a:rPr lang="en-US" sz="1400" dirty="0" err="1"/>
              <a:t>ColorBrewer</a:t>
            </a:r>
            <a:r>
              <a:rPr lang="en-US" sz="1400" dirty="0"/>
              <a:t>. org: an online tool for selecting </a:t>
            </a:r>
            <a:r>
              <a:rPr lang="en-US" sz="1400" dirty="0" err="1"/>
              <a:t>colour</a:t>
            </a:r>
            <a:r>
              <a:rPr lang="en-US" sz="1400" dirty="0"/>
              <a:t> schemes for maps. </a:t>
            </a:r>
            <a:r>
              <a:rPr lang="en-US" sz="1400" i="1" dirty="0"/>
              <a:t>The Cartographic Journal</a:t>
            </a:r>
            <a:r>
              <a:rPr lang="en-US" sz="1400" dirty="0"/>
              <a:t>, </a:t>
            </a:r>
            <a:r>
              <a:rPr lang="en-US" sz="1400" i="1" dirty="0"/>
              <a:t>40</a:t>
            </a:r>
            <a:r>
              <a:rPr lang="en-US" sz="1400" dirty="0"/>
              <a:t>(1), 27-37.</a:t>
            </a:r>
          </a:p>
          <a:p>
            <a:endParaRPr lang="en-US" dirty="0"/>
          </a:p>
        </p:txBody>
      </p:sp>
    </p:spTree>
    <p:extLst>
      <p:ext uri="{BB962C8B-B14F-4D97-AF65-F5344CB8AC3E}">
        <p14:creationId xmlns:p14="http://schemas.microsoft.com/office/powerpoint/2010/main" val="1133717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Semantically Resonant Colors</a:t>
            </a:r>
            <a:endParaRPr lang="en-US" dirty="0"/>
          </a:p>
        </p:txBody>
      </p:sp>
      <p:pic>
        <p:nvPicPr>
          <p:cNvPr id="4" name="Picture 3" descr="Screen Shot 2017-01-26 at 7.20.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1" y="1308201"/>
            <a:ext cx="6404330" cy="4940199"/>
          </a:xfrm>
          <a:prstGeom prst="rect">
            <a:avLst/>
          </a:prstGeom>
        </p:spPr>
      </p:pic>
      <p:sp>
        <p:nvSpPr>
          <p:cNvPr id="5" name="Rectangle 4"/>
          <p:cNvSpPr/>
          <p:nvPr/>
        </p:nvSpPr>
        <p:spPr>
          <a:xfrm>
            <a:off x="533400" y="6258580"/>
            <a:ext cx="8763000" cy="523220"/>
          </a:xfrm>
          <a:prstGeom prst="rect">
            <a:avLst/>
          </a:prstGeom>
        </p:spPr>
        <p:txBody>
          <a:bodyPr wrap="square">
            <a:spAutoFit/>
          </a:bodyPr>
          <a:lstStyle/>
          <a:p>
            <a:r>
              <a:rPr lang="en-US" sz="1400" dirty="0" smtClean="0"/>
              <a:t>Source: Lin</a:t>
            </a:r>
            <a:r>
              <a:rPr lang="en-US" sz="1400" dirty="0"/>
              <a:t>, S., Fortuna, J., </a:t>
            </a:r>
            <a:r>
              <a:rPr lang="en-US" sz="1400" dirty="0" err="1"/>
              <a:t>Kulkarni</a:t>
            </a:r>
            <a:r>
              <a:rPr lang="en-US" sz="1400" dirty="0"/>
              <a:t>, C., Stone, M., &amp; </a:t>
            </a:r>
            <a:r>
              <a:rPr lang="en-US" sz="1400" dirty="0" err="1"/>
              <a:t>Heer</a:t>
            </a:r>
            <a:r>
              <a:rPr lang="en-US" sz="1400" dirty="0"/>
              <a:t>, J. (</a:t>
            </a:r>
            <a:r>
              <a:rPr lang="en-US" sz="1400" dirty="0" smtClean="0"/>
              <a:t>2013)</a:t>
            </a:r>
            <a:r>
              <a:rPr lang="en-US" sz="1400" dirty="0"/>
              <a:t>. Selecting Semantically‐Resonant Colors for Data Visualization. In Computer Graphics Forum (Vol. 32, No. </a:t>
            </a:r>
            <a:r>
              <a:rPr lang="en-US" sz="1400" dirty="0" smtClean="0"/>
              <a:t>34, </a:t>
            </a:r>
            <a:r>
              <a:rPr lang="en-US" sz="1400" dirty="0"/>
              <a:t>pp. 401-410). </a:t>
            </a:r>
          </a:p>
        </p:txBody>
      </p:sp>
    </p:spTree>
    <p:extLst>
      <p:ext uri="{BB962C8B-B14F-4D97-AF65-F5344CB8AC3E}">
        <p14:creationId xmlns:p14="http://schemas.microsoft.com/office/powerpoint/2010/main" val="2464036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r>
              <a:rPr lang="en-US" dirty="0" smtClean="0"/>
              <a:t>Ordinal / Sequential Color Schemes</a:t>
            </a:r>
          </a:p>
          <a:p>
            <a:pPr marL="0" indent="0">
              <a:buNone/>
            </a:pPr>
            <a:endParaRPr lang="en-US" dirty="0"/>
          </a:p>
          <a:p>
            <a:pPr marL="0" indent="0" algn="ctr">
              <a:buNone/>
            </a:pPr>
            <a:endParaRPr lang="en-US" dirty="0" smtClean="0"/>
          </a:p>
          <a:p>
            <a:pPr marL="0" indent="0" algn="ctr">
              <a:buNone/>
            </a:pPr>
            <a:endParaRPr lang="en-US" dirty="0"/>
          </a:p>
        </p:txBody>
      </p:sp>
    </p:spTree>
    <p:extLst>
      <p:ext uri="{BB962C8B-B14F-4D97-AF65-F5344CB8AC3E}">
        <p14:creationId xmlns:p14="http://schemas.microsoft.com/office/powerpoint/2010/main" val="3818681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 Shot 2017-01-26 at 9.02.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8439"/>
            <a:ext cx="9144000" cy="4503761"/>
          </a:xfrm>
          <a:prstGeom prst="rect">
            <a:avLst/>
          </a:prstGeom>
        </p:spPr>
      </p:pic>
      <p:sp>
        <p:nvSpPr>
          <p:cNvPr id="5" name="TextBox 4"/>
          <p:cNvSpPr txBox="1"/>
          <p:nvPr/>
        </p:nvSpPr>
        <p:spPr>
          <a:xfrm>
            <a:off x="3200400" y="6474023"/>
            <a:ext cx="3378274" cy="307777"/>
          </a:xfrm>
          <a:prstGeom prst="rect">
            <a:avLst/>
          </a:prstGeom>
          <a:noFill/>
        </p:spPr>
        <p:txBody>
          <a:bodyPr wrap="none" rtlCol="0">
            <a:spAutoFit/>
          </a:bodyPr>
          <a:lstStyle/>
          <a:p>
            <a:r>
              <a:rPr lang="en-US" sz="1400" dirty="0"/>
              <a:t>Source: https://</a:t>
            </a:r>
            <a:r>
              <a:rPr lang="en-US" sz="1400" dirty="0" err="1"/>
              <a:t>infoactive.co</a:t>
            </a:r>
            <a:r>
              <a:rPr lang="en-US" sz="1400" dirty="0"/>
              <a:t>/data-design</a:t>
            </a:r>
          </a:p>
        </p:txBody>
      </p:sp>
    </p:spTree>
    <p:extLst>
      <p:ext uri="{BB962C8B-B14F-4D97-AF65-F5344CB8AC3E}">
        <p14:creationId xmlns:p14="http://schemas.microsoft.com/office/powerpoint/2010/main" val="328776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descr="Screen Shot 2017-01-26 at 9.02.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95600"/>
            <a:ext cx="9144000" cy="2333297"/>
          </a:xfrm>
          <a:prstGeom prst="rect">
            <a:avLst/>
          </a:prstGeom>
        </p:spPr>
      </p:pic>
      <p:sp>
        <p:nvSpPr>
          <p:cNvPr id="6" name="Rectangle 5"/>
          <p:cNvSpPr/>
          <p:nvPr/>
        </p:nvSpPr>
        <p:spPr>
          <a:xfrm>
            <a:off x="3462541" y="6400800"/>
            <a:ext cx="2709659" cy="307777"/>
          </a:xfrm>
          <a:prstGeom prst="rect">
            <a:avLst/>
          </a:prstGeom>
        </p:spPr>
        <p:txBody>
          <a:bodyPr wrap="none">
            <a:spAutoFit/>
          </a:bodyPr>
          <a:lstStyle/>
          <a:p>
            <a:r>
              <a:rPr lang="en-US" sz="1400" dirty="0"/>
              <a:t>https://</a:t>
            </a:r>
            <a:r>
              <a:rPr lang="en-US" sz="1400" dirty="0" err="1"/>
              <a:t>infoactive.co</a:t>
            </a:r>
            <a:r>
              <a:rPr lang="en-US" sz="1400" dirty="0"/>
              <a:t>/data-design</a:t>
            </a:r>
          </a:p>
        </p:txBody>
      </p:sp>
    </p:spTree>
    <p:extLst>
      <p:ext uri="{BB962C8B-B14F-4D97-AF65-F5344CB8AC3E}">
        <p14:creationId xmlns:p14="http://schemas.microsoft.com/office/powerpoint/2010/main" val="557340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Classification Methods</a:t>
            </a:r>
            <a:endParaRPr lang="en-US" dirty="0"/>
          </a:p>
        </p:txBody>
      </p:sp>
      <p:sp>
        <p:nvSpPr>
          <p:cNvPr id="3" name="Content Placeholder 2"/>
          <p:cNvSpPr>
            <a:spLocks noGrp="1"/>
          </p:cNvSpPr>
          <p:nvPr>
            <p:ph idx="1"/>
          </p:nvPr>
        </p:nvSpPr>
        <p:spPr/>
        <p:txBody>
          <a:bodyPr/>
          <a:lstStyle/>
          <a:p>
            <a:r>
              <a:rPr lang="en-US" dirty="0" smtClean="0"/>
              <a:t>Manual or defined interval</a:t>
            </a:r>
          </a:p>
          <a:p>
            <a:r>
              <a:rPr lang="en-US" dirty="0" smtClean="0"/>
              <a:t>Equal interval</a:t>
            </a:r>
          </a:p>
          <a:p>
            <a:r>
              <a:rPr lang="en-US" dirty="0" err="1" smtClean="0"/>
              <a:t>Quantile</a:t>
            </a:r>
            <a:r>
              <a:rPr lang="en-US" dirty="0" smtClean="0"/>
              <a:t> </a:t>
            </a:r>
          </a:p>
          <a:p>
            <a:r>
              <a:rPr lang="en-US" dirty="0" smtClean="0"/>
              <a:t>Natural breaks (Jenks)</a:t>
            </a:r>
          </a:p>
          <a:p>
            <a:r>
              <a:rPr lang="en-US" dirty="0" smtClean="0"/>
              <a:t>Geometrical interval</a:t>
            </a:r>
          </a:p>
          <a:p>
            <a:r>
              <a:rPr lang="en-US" dirty="0" smtClean="0"/>
              <a:t>Standard deviation</a:t>
            </a:r>
          </a:p>
          <a:p>
            <a:endParaRPr lang="en-US" dirty="0"/>
          </a:p>
        </p:txBody>
      </p:sp>
      <p:sp>
        <p:nvSpPr>
          <p:cNvPr id="5" name="TextBox 4"/>
          <p:cNvSpPr txBox="1"/>
          <p:nvPr/>
        </p:nvSpPr>
        <p:spPr>
          <a:xfrm>
            <a:off x="381107" y="6397823"/>
            <a:ext cx="8686693" cy="307777"/>
          </a:xfrm>
          <a:prstGeom prst="rect">
            <a:avLst/>
          </a:prstGeom>
          <a:noFill/>
        </p:spPr>
        <p:txBody>
          <a:bodyPr wrap="none" rtlCol="0">
            <a:spAutoFit/>
          </a:bodyPr>
          <a:lstStyle/>
          <a:p>
            <a:r>
              <a:rPr lang="en-US" sz="1400" dirty="0"/>
              <a:t>Source: http://</a:t>
            </a:r>
            <a:r>
              <a:rPr lang="en-US" sz="1400" dirty="0" err="1"/>
              <a:t>pro.arcgis.com</a:t>
            </a:r>
            <a:r>
              <a:rPr lang="en-US" sz="1400" dirty="0"/>
              <a:t>/en/pro-app/help/mapping/symbols-and-styles/data-classification-</a:t>
            </a:r>
            <a:r>
              <a:rPr lang="en-US" sz="1400" dirty="0" err="1"/>
              <a:t>methods.htm</a:t>
            </a:r>
            <a:endParaRPr lang="en-US" sz="1400" dirty="0"/>
          </a:p>
        </p:txBody>
      </p:sp>
    </p:spTree>
    <p:extLst>
      <p:ext uri="{BB962C8B-B14F-4D97-AF65-F5344CB8AC3E}">
        <p14:creationId xmlns:p14="http://schemas.microsoft.com/office/powerpoint/2010/main" val="3650000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2819400"/>
            <a:ext cx="3733800" cy="609600"/>
          </a:xfrm>
          <a:prstGeom prst="rect">
            <a:avLst/>
          </a:prstGeom>
          <a:solidFill>
            <a:schemeClr val="tx1">
              <a:lumMod val="75000"/>
              <a:lumOff val="25000"/>
              <a:alpha val="99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Classification Methods</a:t>
            </a:r>
            <a:endParaRPr lang="en-US" dirty="0"/>
          </a:p>
        </p:txBody>
      </p:sp>
      <p:sp>
        <p:nvSpPr>
          <p:cNvPr id="3" name="Content Placeholder 2"/>
          <p:cNvSpPr>
            <a:spLocks noGrp="1"/>
          </p:cNvSpPr>
          <p:nvPr>
            <p:ph idx="1"/>
          </p:nvPr>
        </p:nvSpPr>
        <p:spPr/>
        <p:txBody>
          <a:bodyPr/>
          <a:lstStyle/>
          <a:p>
            <a:r>
              <a:rPr lang="en-US" dirty="0" smtClean="0"/>
              <a:t>Manual or defined interval</a:t>
            </a:r>
          </a:p>
          <a:p>
            <a:r>
              <a:rPr lang="en-US" dirty="0" smtClean="0"/>
              <a:t>Equal interval</a:t>
            </a:r>
          </a:p>
          <a:p>
            <a:r>
              <a:rPr lang="en-US" dirty="0" err="1" smtClean="0">
                <a:solidFill>
                  <a:schemeClr val="bg1"/>
                </a:solidFill>
              </a:rPr>
              <a:t>Quantile</a:t>
            </a:r>
            <a:r>
              <a:rPr lang="en-US" dirty="0" smtClean="0"/>
              <a:t> </a:t>
            </a:r>
          </a:p>
          <a:p>
            <a:r>
              <a:rPr lang="en-US" dirty="0" smtClean="0"/>
              <a:t>Natural breaks (Jenks)</a:t>
            </a:r>
          </a:p>
          <a:p>
            <a:r>
              <a:rPr lang="en-US" dirty="0" smtClean="0"/>
              <a:t>Geometrical interval</a:t>
            </a:r>
          </a:p>
          <a:p>
            <a:r>
              <a:rPr lang="en-US" dirty="0" smtClean="0"/>
              <a:t>Standard deviation</a:t>
            </a:r>
          </a:p>
          <a:p>
            <a:endParaRPr lang="en-US" dirty="0"/>
          </a:p>
        </p:txBody>
      </p:sp>
      <p:sp>
        <p:nvSpPr>
          <p:cNvPr id="5" name="TextBox 4"/>
          <p:cNvSpPr txBox="1"/>
          <p:nvPr/>
        </p:nvSpPr>
        <p:spPr>
          <a:xfrm>
            <a:off x="381107" y="6397823"/>
            <a:ext cx="8686693" cy="307777"/>
          </a:xfrm>
          <a:prstGeom prst="rect">
            <a:avLst/>
          </a:prstGeom>
          <a:noFill/>
        </p:spPr>
        <p:txBody>
          <a:bodyPr wrap="none" rtlCol="0">
            <a:spAutoFit/>
          </a:bodyPr>
          <a:lstStyle/>
          <a:p>
            <a:r>
              <a:rPr lang="en-US" sz="1400" dirty="0"/>
              <a:t>Source: http://</a:t>
            </a:r>
            <a:r>
              <a:rPr lang="en-US" sz="1400" dirty="0" err="1"/>
              <a:t>pro.arcgis.com</a:t>
            </a:r>
            <a:r>
              <a:rPr lang="en-US" sz="1400" dirty="0"/>
              <a:t>/en/pro-app/help/mapping/symbols-and-styles/data-classification-</a:t>
            </a:r>
            <a:r>
              <a:rPr lang="en-US" sz="1400" dirty="0" err="1"/>
              <a:t>methods.htm</a:t>
            </a:r>
            <a:endParaRPr lang="en-US" sz="1400" dirty="0"/>
          </a:p>
        </p:txBody>
      </p:sp>
    </p:spTree>
    <p:extLst>
      <p:ext uri="{BB962C8B-B14F-4D97-AF65-F5344CB8AC3E}">
        <p14:creationId xmlns:p14="http://schemas.microsoft.com/office/powerpoint/2010/main" val="114993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1-07 at 11.37.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4400"/>
            <a:ext cx="9144000" cy="4861840"/>
          </a:xfrm>
          <a:prstGeom prst="rect">
            <a:avLst/>
          </a:prstGeom>
        </p:spPr>
      </p:pic>
      <p:sp>
        <p:nvSpPr>
          <p:cNvPr id="5" name="TextBox 4"/>
          <p:cNvSpPr txBox="1"/>
          <p:nvPr/>
        </p:nvSpPr>
        <p:spPr>
          <a:xfrm>
            <a:off x="4495800" y="5867400"/>
            <a:ext cx="4008391" cy="646331"/>
          </a:xfrm>
          <a:prstGeom prst="rect">
            <a:avLst/>
          </a:prstGeom>
          <a:noFill/>
        </p:spPr>
        <p:txBody>
          <a:bodyPr wrap="none" rtlCol="0">
            <a:spAutoFit/>
          </a:bodyPr>
          <a:lstStyle/>
          <a:p>
            <a:r>
              <a:rPr lang="en-US" dirty="0">
                <a:hlinkClick r:id="rId4"/>
              </a:rPr>
              <a:t>https://bl.ocks.org/mbostock/</a:t>
            </a:r>
            <a:r>
              <a:rPr lang="en-US" dirty="0" smtClean="0">
                <a:hlinkClick r:id="rId4"/>
              </a:rPr>
              <a:t>5577023</a:t>
            </a:r>
            <a:endParaRPr lang="en-US" dirty="0" smtClean="0"/>
          </a:p>
          <a:p>
            <a:endParaRPr lang="en-US" dirty="0"/>
          </a:p>
        </p:txBody>
      </p:sp>
      <p:sp>
        <p:nvSpPr>
          <p:cNvPr id="6" name="Rectangle 5"/>
          <p:cNvSpPr/>
          <p:nvPr/>
        </p:nvSpPr>
        <p:spPr>
          <a:xfrm>
            <a:off x="-15804" y="2514600"/>
            <a:ext cx="5486400" cy="2057400"/>
          </a:xfrm>
          <a:prstGeom prst="rect">
            <a:avLst/>
          </a:prstGeom>
          <a:solidFill>
            <a:schemeClr val="tx1">
              <a:lumMod val="75000"/>
              <a:lumOff val="25000"/>
              <a:alpha val="99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 name="Title 1"/>
          <p:cNvSpPr txBox="1">
            <a:spLocks/>
          </p:cNvSpPr>
          <p:nvPr/>
        </p:nvSpPr>
        <p:spPr>
          <a:xfrm>
            <a:off x="-1447800" y="29718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rPr>
              <a:t>Selecting a Palette </a:t>
            </a:r>
            <a:endParaRPr lang="en-US" dirty="0">
              <a:solidFill>
                <a:schemeClr val="bg1"/>
              </a:solidFill>
            </a:endParaRPr>
          </a:p>
        </p:txBody>
      </p:sp>
    </p:spTree>
    <p:extLst>
      <p:ext uri="{BB962C8B-B14F-4D97-AF65-F5344CB8AC3E}">
        <p14:creationId xmlns:p14="http://schemas.microsoft.com/office/powerpoint/2010/main" val="3649450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Sequential Encoding</a:t>
            </a:r>
            <a:endParaRPr lang="en-US" dirty="0"/>
          </a:p>
        </p:txBody>
      </p:sp>
      <p:sp>
        <p:nvSpPr>
          <p:cNvPr id="5" name="Rectangle 4"/>
          <p:cNvSpPr/>
          <p:nvPr/>
        </p:nvSpPr>
        <p:spPr>
          <a:xfrm>
            <a:off x="457200" y="5867400"/>
            <a:ext cx="8229600" cy="307777"/>
          </a:xfrm>
          <a:prstGeom prst="rect">
            <a:avLst/>
          </a:prstGeom>
        </p:spPr>
        <p:txBody>
          <a:bodyPr wrap="square">
            <a:spAutoFit/>
          </a:bodyPr>
          <a:lstStyle/>
          <a:p>
            <a:r>
              <a:rPr lang="en-US" sz="1400" dirty="0" smtClean="0"/>
              <a:t>Source: Stone</a:t>
            </a:r>
            <a:r>
              <a:rPr lang="en-US" sz="1400" dirty="0"/>
              <a:t>, M. (2006). Choosing colors for data visualization. Business Intelligence Network, 2.</a:t>
            </a:r>
          </a:p>
        </p:txBody>
      </p:sp>
      <p:pic>
        <p:nvPicPr>
          <p:cNvPr id="4" name="Picture 3" descr="Screen Shot 2017-01-25 at 11.34.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3" y="1295399"/>
            <a:ext cx="9322583" cy="4495801"/>
          </a:xfrm>
          <a:prstGeom prst="rect">
            <a:avLst/>
          </a:prstGeom>
        </p:spPr>
      </p:pic>
    </p:spTree>
    <p:extLst>
      <p:ext uri="{BB962C8B-B14F-4D97-AF65-F5344CB8AC3E}">
        <p14:creationId xmlns:p14="http://schemas.microsoft.com/office/powerpoint/2010/main" val="2228140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descr="Screen Shot 2017-01-26 at 8.23.4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57200"/>
            <a:ext cx="8322631" cy="5943600"/>
          </a:xfrm>
          <a:prstGeom prst="rect">
            <a:avLst/>
          </a:prstGeom>
        </p:spPr>
      </p:pic>
      <p:sp>
        <p:nvSpPr>
          <p:cNvPr id="7" name="TextBox 6"/>
          <p:cNvSpPr txBox="1"/>
          <p:nvPr/>
        </p:nvSpPr>
        <p:spPr>
          <a:xfrm>
            <a:off x="3429000" y="6400800"/>
            <a:ext cx="2569934" cy="646331"/>
          </a:xfrm>
          <a:prstGeom prst="rect">
            <a:avLst/>
          </a:prstGeom>
          <a:noFill/>
        </p:spPr>
        <p:txBody>
          <a:bodyPr wrap="none" rtlCol="0">
            <a:spAutoFit/>
          </a:bodyPr>
          <a:lstStyle/>
          <a:p>
            <a:r>
              <a:rPr lang="en-US" dirty="0">
                <a:hlinkClick r:id="rId4"/>
              </a:rPr>
              <a:t>http://colorbrewer2.org</a:t>
            </a:r>
            <a:r>
              <a:rPr lang="en-US" dirty="0" smtClean="0">
                <a:hlinkClick r:id="rId4"/>
              </a:rPr>
              <a:t>/</a:t>
            </a:r>
            <a:endParaRPr lang="en-US" dirty="0" smtClean="0"/>
          </a:p>
          <a:p>
            <a:endParaRPr lang="en-US" dirty="0"/>
          </a:p>
        </p:txBody>
      </p:sp>
    </p:spTree>
    <p:extLst>
      <p:ext uri="{BB962C8B-B14F-4D97-AF65-F5344CB8AC3E}">
        <p14:creationId xmlns:p14="http://schemas.microsoft.com/office/powerpoint/2010/main" val="625039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 Shot 2017-01-26 at 8.30.4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533399"/>
            <a:ext cx="8229600" cy="6159129"/>
          </a:xfrm>
          <a:prstGeom prst="rect">
            <a:avLst/>
          </a:prstGeom>
        </p:spPr>
      </p:pic>
    </p:spTree>
    <p:extLst>
      <p:ext uri="{BB962C8B-B14F-4D97-AF65-F5344CB8AC3E}">
        <p14:creationId xmlns:p14="http://schemas.microsoft.com/office/powerpoint/2010/main" val="2255443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Discontinuous Colors with Contours</a:t>
            </a:r>
            <a:endParaRPr lang="en-US" dirty="0"/>
          </a:p>
        </p:txBody>
      </p:sp>
      <p:pic>
        <p:nvPicPr>
          <p:cNvPr id="4" name="Picture 3"/>
          <p:cNvPicPr>
            <a:picLocks noChangeAspect="1"/>
          </p:cNvPicPr>
          <p:nvPr/>
        </p:nvPicPr>
        <p:blipFill>
          <a:blip r:embed="rId3"/>
          <a:stretch>
            <a:fillRect/>
          </a:stretch>
        </p:blipFill>
        <p:spPr>
          <a:xfrm>
            <a:off x="838200" y="1295400"/>
            <a:ext cx="7603068" cy="5000083"/>
          </a:xfrm>
          <a:prstGeom prst="rect">
            <a:avLst/>
          </a:prstGeom>
        </p:spPr>
      </p:pic>
      <p:sp>
        <p:nvSpPr>
          <p:cNvPr id="5" name="TextBox 4"/>
          <p:cNvSpPr txBox="1"/>
          <p:nvPr/>
        </p:nvSpPr>
        <p:spPr>
          <a:xfrm>
            <a:off x="7755468" y="6422370"/>
            <a:ext cx="1388532" cy="369332"/>
          </a:xfrm>
          <a:prstGeom prst="rect">
            <a:avLst/>
          </a:prstGeom>
          <a:noFill/>
        </p:spPr>
        <p:txBody>
          <a:bodyPr wrap="square" rtlCol="0">
            <a:spAutoFit/>
          </a:bodyPr>
          <a:lstStyle/>
          <a:p>
            <a:r>
              <a:rPr lang="en-US" dirty="0" err="1" smtClean="0"/>
              <a:t>Tufte</a:t>
            </a:r>
            <a:r>
              <a:rPr lang="en-US" dirty="0" smtClean="0"/>
              <a:t>, 1997</a:t>
            </a:r>
            <a:endParaRPr lang="en-US" dirty="0"/>
          </a:p>
        </p:txBody>
      </p:sp>
    </p:spTree>
    <p:extLst>
      <p:ext uri="{BB962C8B-B14F-4D97-AF65-F5344CB8AC3E}">
        <p14:creationId xmlns:p14="http://schemas.microsoft.com/office/powerpoint/2010/main" val="2233479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lgn="ctr">
              <a:buNone/>
            </a:pPr>
            <a:r>
              <a:rPr lang="en-US" dirty="0" smtClean="0"/>
              <a:t>Diverging Color Schemes</a:t>
            </a:r>
            <a:endParaRPr lang="en-US" dirty="0"/>
          </a:p>
        </p:txBody>
      </p:sp>
    </p:spTree>
    <p:extLst>
      <p:ext uri="{BB962C8B-B14F-4D97-AF65-F5344CB8AC3E}">
        <p14:creationId xmlns:p14="http://schemas.microsoft.com/office/powerpoint/2010/main" val="2104718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1-26 at 10.57.3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533400"/>
            <a:ext cx="8317875" cy="5943600"/>
          </a:xfrm>
          <a:prstGeom prst="rect">
            <a:avLst/>
          </a:prstGeom>
        </p:spPr>
      </p:pic>
      <p:sp>
        <p:nvSpPr>
          <p:cNvPr id="5" name="TextBox 4"/>
          <p:cNvSpPr txBox="1"/>
          <p:nvPr/>
        </p:nvSpPr>
        <p:spPr>
          <a:xfrm>
            <a:off x="3429000" y="6400800"/>
            <a:ext cx="2569934" cy="646331"/>
          </a:xfrm>
          <a:prstGeom prst="rect">
            <a:avLst/>
          </a:prstGeom>
          <a:noFill/>
        </p:spPr>
        <p:txBody>
          <a:bodyPr wrap="none" rtlCol="0">
            <a:spAutoFit/>
          </a:bodyPr>
          <a:lstStyle/>
          <a:p>
            <a:r>
              <a:rPr lang="en-US" dirty="0">
                <a:hlinkClick r:id="rId3"/>
              </a:rPr>
              <a:t>http://colorbrewer2.org</a:t>
            </a:r>
            <a:r>
              <a:rPr lang="en-US" dirty="0" smtClean="0">
                <a:hlinkClick r:id="rId3"/>
              </a:rPr>
              <a:t>/</a:t>
            </a:r>
            <a:endParaRPr lang="en-US" dirty="0" smtClean="0"/>
          </a:p>
          <a:p>
            <a:endParaRPr lang="en-US" dirty="0"/>
          </a:p>
        </p:txBody>
      </p:sp>
    </p:spTree>
    <p:extLst>
      <p:ext uri="{BB962C8B-B14F-4D97-AF65-F5344CB8AC3E}">
        <p14:creationId xmlns:p14="http://schemas.microsoft.com/office/powerpoint/2010/main" val="2989858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r>
              <a:rPr lang="en-US" dirty="0" smtClean="0"/>
              <a:t>Continuous / Quantitative Color Schemes</a:t>
            </a:r>
            <a:endParaRPr lang="en-US" dirty="0"/>
          </a:p>
        </p:txBody>
      </p:sp>
    </p:spTree>
    <p:extLst>
      <p:ext uri="{BB962C8B-B14F-4D97-AF65-F5344CB8AC3E}">
        <p14:creationId xmlns:p14="http://schemas.microsoft.com/office/powerpoint/2010/main" val="3622488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7-01-26 at 11.33.5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02461"/>
            <a:ext cx="9144000" cy="2650042"/>
          </a:xfrm>
          <a:prstGeom prst="rect">
            <a:avLst/>
          </a:prstGeom>
        </p:spPr>
      </p:pic>
      <p:sp>
        <p:nvSpPr>
          <p:cNvPr id="5" name="TextBox 4"/>
          <p:cNvSpPr txBox="1"/>
          <p:nvPr/>
        </p:nvSpPr>
        <p:spPr>
          <a:xfrm>
            <a:off x="1524000" y="6172200"/>
            <a:ext cx="5827236" cy="307777"/>
          </a:xfrm>
          <a:prstGeom prst="rect">
            <a:avLst/>
          </a:prstGeom>
          <a:noFill/>
        </p:spPr>
        <p:txBody>
          <a:bodyPr wrap="none" rtlCol="0">
            <a:spAutoFit/>
          </a:bodyPr>
          <a:lstStyle/>
          <a:p>
            <a:r>
              <a:rPr lang="en-US" sz="1400" dirty="0" smtClean="0"/>
              <a:t>Source: http</a:t>
            </a:r>
            <a:r>
              <a:rPr lang="en-US" sz="1400" dirty="0"/>
              <a:t>://</a:t>
            </a:r>
            <a:r>
              <a:rPr lang="en-US" sz="1400" dirty="0" err="1"/>
              <a:t>earthobservatory.nasa.gov</a:t>
            </a:r>
            <a:r>
              <a:rPr lang="en-US" sz="1400" dirty="0"/>
              <a:t>/blogs/</a:t>
            </a:r>
            <a:r>
              <a:rPr lang="en-US" sz="1400" dirty="0" err="1"/>
              <a:t>elegantfigures</a:t>
            </a:r>
            <a:r>
              <a:rPr lang="en-US" sz="1400" dirty="0"/>
              <a:t>/2013/08/</a:t>
            </a:r>
          </a:p>
        </p:txBody>
      </p:sp>
    </p:spTree>
    <p:extLst>
      <p:ext uri="{BB962C8B-B14F-4D97-AF65-F5344CB8AC3E}">
        <p14:creationId xmlns:p14="http://schemas.microsoft.com/office/powerpoint/2010/main" val="1594356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 Shot 2017-01-26 at 11.33.0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86000"/>
            <a:ext cx="8266953" cy="3352800"/>
          </a:xfrm>
          <a:prstGeom prst="rect">
            <a:avLst/>
          </a:prstGeom>
        </p:spPr>
      </p:pic>
      <p:sp>
        <p:nvSpPr>
          <p:cNvPr id="5" name="TextBox 4"/>
          <p:cNvSpPr txBox="1"/>
          <p:nvPr/>
        </p:nvSpPr>
        <p:spPr>
          <a:xfrm>
            <a:off x="1868964" y="6321623"/>
            <a:ext cx="5827236" cy="307777"/>
          </a:xfrm>
          <a:prstGeom prst="rect">
            <a:avLst/>
          </a:prstGeom>
          <a:noFill/>
        </p:spPr>
        <p:txBody>
          <a:bodyPr wrap="none" rtlCol="0">
            <a:spAutoFit/>
          </a:bodyPr>
          <a:lstStyle/>
          <a:p>
            <a:r>
              <a:rPr lang="en-US" sz="1400" dirty="0" smtClean="0"/>
              <a:t>Source: http</a:t>
            </a:r>
            <a:r>
              <a:rPr lang="en-US" sz="1400" dirty="0"/>
              <a:t>://</a:t>
            </a:r>
            <a:r>
              <a:rPr lang="en-US" sz="1400" dirty="0" err="1"/>
              <a:t>earthobservatory.nasa.gov</a:t>
            </a:r>
            <a:r>
              <a:rPr lang="en-US" sz="1400" dirty="0"/>
              <a:t>/blogs/</a:t>
            </a:r>
            <a:r>
              <a:rPr lang="en-US" sz="1400" dirty="0" err="1"/>
              <a:t>elegantfigures</a:t>
            </a:r>
            <a:r>
              <a:rPr lang="en-US" sz="1400" dirty="0"/>
              <a:t>/2013/08/</a:t>
            </a:r>
          </a:p>
        </p:txBody>
      </p:sp>
    </p:spTree>
    <p:extLst>
      <p:ext uri="{BB962C8B-B14F-4D97-AF65-F5344CB8AC3E}">
        <p14:creationId xmlns:p14="http://schemas.microsoft.com/office/powerpoint/2010/main" val="2413797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Cubehelix</a:t>
            </a:r>
            <a:endParaRPr lang="en-US" dirty="0"/>
          </a:p>
        </p:txBody>
      </p:sp>
      <p:pic>
        <p:nvPicPr>
          <p:cNvPr id="4" name="Picture 3" descr="Screen Shot 2017-01-26 at 8.47.5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981200"/>
            <a:ext cx="4802582" cy="3082052"/>
          </a:xfrm>
          <a:prstGeom prst="rect">
            <a:avLst/>
          </a:prstGeom>
        </p:spPr>
      </p:pic>
      <p:pic>
        <p:nvPicPr>
          <p:cNvPr id="5" name="Picture 4" descr="Screen Shot 2017-01-26 at 8.49.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5643" y="1600200"/>
            <a:ext cx="3955957" cy="4363346"/>
          </a:xfrm>
          <a:prstGeom prst="rect">
            <a:avLst/>
          </a:prstGeom>
        </p:spPr>
      </p:pic>
      <p:sp>
        <p:nvSpPr>
          <p:cNvPr id="6" name="Rectangle 5"/>
          <p:cNvSpPr/>
          <p:nvPr/>
        </p:nvSpPr>
        <p:spPr>
          <a:xfrm>
            <a:off x="304800" y="5459849"/>
            <a:ext cx="7467600" cy="1169551"/>
          </a:xfrm>
          <a:prstGeom prst="rect">
            <a:avLst/>
          </a:prstGeom>
        </p:spPr>
        <p:txBody>
          <a:bodyPr wrap="square">
            <a:spAutoFit/>
          </a:bodyPr>
          <a:lstStyle/>
          <a:p>
            <a:r>
              <a:rPr lang="en-US" sz="1400" dirty="0" smtClean="0"/>
              <a:t>Diagram Source: </a:t>
            </a:r>
          </a:p>
          <a:p>
            <a:r>
              <a:rPr lang="en-US" sz="1400" dirty="0" smtClean="0">
                <a:hlinkClick r:id="rId4"/>
              </a:rPr>
              <a:t>https</a:t>
            </a:r>
            <a:r>
              <a:rPr lang="en-US" sz="1400" dirty="0">
                <a:hlinkClick r:id="rId4"/>
              </a:rPr>
              <a:t>://www.mrao.cam.ac.uk/~dag/CUBEHELIX</a:t>
            </a:r>
            <a:r>
              <a:rPr lang="en-US" sz="1400" dirty="0" smtClean="0">
                <a:hlinkClick r:id="rId4"/>
              </a:rPr>
              <a:t>/</a:t>
            </a:r>
            <a:endParaRPr lang="en-US" sz="1400" dirty="0" smtClean="0"/>
          </a:p>
          <a:p>
            <a:endParaRPr lang="en-US" sz="1400" dirty="0"/>
          </a:p>
          <a:p>
            <a:r>
              <a:rPr lang="en-US" sz="1400" dirty="0"/>
              <a:t>Python Version: </a:t>
            </a:r>
            <a:r>
              <a:rPr lang="en-US" sz="1400" dirty="0">
                <a:hlinkClick r:id="rId5"/>
              </a:rPr>
              <a:t>https://www.mrao.cam.ac.uk/~dag/CUBEHELIX/</a:t>
            </a:r>
            <a:r>
              <a:rPr lang="en-US" sz="1400" dirty="0" smtClean="0">
                <a:hlinkClick r:id="rId5"/>
              </a:rPr>
              <a:t>cubehelix.py</a:t>
            </a:r>
            <a:endParaRPr lang="en-US" sz="1400" dirty="0" smtClean="0"/>
          </a:p>
          <a:p>
            <a:endParaRPr lang="en-US" sz="1400" dirty="0" smtClean="0"/>
          </a:p>
        </p:txBody>
      </p:sp>
    </p:spTree>
    <p:extLst>
      <p:ext uri="{BB962C8B-B14F-4D97-AF65-F5344CB8AC3E}">
        <p14:creationId xmlns:p14="http://schemas.microsoft.com/office/powerpoint/2010/main" val="4282662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Categorical </a:t>
            </a:r>
          </a:p>
          <a:p>
            <a:r>
              <a:rPr lang="en-US" dirty="0" smtClean="0"/>
              <a:t>Sequential/ ordinal, ratio</a:t>
            </a:r>
          </a:p>
          <a:p>
            <a:r>
              <a:rPr lang="en-US" dirty="0" smtClean="0"/>
              <a:t>Diverging</a:t>
            </a:r>
          </a:p>
          <a:p>
            <a:r>
              <a:rPr lang="en-US" dirty="0" smtClean="0"/>
              <a:t>Continuous / quantitative </a:t>
            </a:r>
            <a:endParaRPr lang="en-US" dirty="0"/>
          </a:p>
        </p:txBody>
      </p:sp>
    </p:spTree>
    <p:extLst>
      <p:ext uri="{BB962C8B-B14F-4D97-AF65-F5344CB8AC3E}">
        <p14:creationId xmlns:p14="http://schemas.microsoft.com/office/powerpoint/2010/main" val="1688549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Areas to Consider</a:t>
            </a:r>
            <a:endParaRPr lang="en-US" dirty="0"/>
          </a:p>
        </p:txBody>
      </p:sp>
      <p:sp>
        <p:nvSpPr>
          <p:cNvPr id="3" name="Content Placeholder 2"/>
          <p:cNvSpPr>
            <a:spLocks noGrp="1"/>
          </p:cNvSpPr>
          <p:nvPr>
            <p:ph idx="1"/>
          </p:nvPr>
        </p:nvSpPr>
        <p:spPr>
          <a:xfrm>
            <a:off x="457200" y="1371600"/>
            <a:ext cx="8991600" cy="5334000"/>
          </a:xfrm>
        </p:spPr>
        <p:txBody>
          <a:bodyPr>
            <a:normAutofit fontScale="62500" lnSpcReduction="20000"/>
          </a:bodyPr>
          <a:lstStyle/>
          <a:p>
            <a:pPr marL="0" indent="0">
              <a:buNone/>
            </a:pPr>
            <a:r>
              <a:rPr lang="en-US" b="1" dirty="0" smtClean="0"/>
              <a:t>Categorical:</a:t>
            </a:r>
          </a:p>
          <a:p>
            <a:r>
              <a:rPr lang="en-US" dirty="0" smtClean="0"/>
              <a:t>Distinctive </a:t>
            </a:r>
          </a:p>
          <a:p>
            <a:r>
              <a:rPr lang="en-US" dirty="0" smtClean="0"/>
              <a:t>Consider harmonious groupings</a:t>
            </a:r>
          </a:p>
          <a:p>
            <a:r>
              <a:rPr lang="en-US" dirty="0" smtClean="0"/>
              <a:t>Pairings or representations</a:t>
            </a:r>
            <a:endParaRPr lang="en-US" dirty="0"/>
          </a:p>
          <a:p>
            <a:pPr marL="0" indent="0">
              <a:buNone/>
            </a:pPr>
            <a:endParaRPr lang="en-US" dirty="0" smtClean="0"/>
          </a:p>
          <a:p>
            <a:pPr marL="0" indent="0">
              <a:buNone/>
            </a:pPr>
            <a:r>
              <a:rPr lang="en-US" b="1" dirty="0" smtClean="0"/>
              <a:t>Sequential:</a:t>
            </a:r>
          </a:p>
          <a:p>
            <a:r>
              <a:rPr lang="en-US" dirty="0" smtClean="0"/>
              <a:t>Limit hue, use luminance &amp; saturation</a:t>
            </a:r>
          </a:p>
          <a:p>
            <a:r>
              <a:rPr lang="en-US" dirty="0" smtClean="0"/>
              <a:t>Higher values to darker</a:t>
            </a:r>
          </a:p>
          <a:p>
            <a:pPr marL="0" indent="0">
              <a:buNone/>
            </a:pPr>
            <a:endParaRPr lang="en-US" dirty="0"/>
          </a:p>
          <a:p>
            <a:pPr marL="0" indent="0">
              <a:buNone/>
            </a:pPr>
            <a:r>
              <a:rPr lang="en-US" b="1" dirty="0" smtClean="0"/>
              <a:t>Diverging:</a:t>
            </a:r>
          </a:p>
          <a:p>
            <a:r>
              <a:rPr lang="en-US" dirty="0" smtClean="0"/>
              <a:t>Use when data has a meaningful midpoint</a:t>
            </a:r>
          </a:p>
          <a:p>
            <a:r>
              <a:rPr lang="en-US" dirty="0" smtClean="0"/>
              <a:t>Use white/ gray neutral for midpoint</a:t>
            </a:r>
          </a:p>
          <a:p>
            <a:r>
              <a:rPr lang="en-US" dirty="0" smtClean="0"/>
              <a:t>More saturated for endpoints </a:t>
            </a:r>
          </a:p>
          <a:p>
            <a:pPr marL="0" indent="0">
              <a:buNone/>
            </a:pPr>
            <a:endParaRPr lang="en-US" dirty="0"/>
          </a:p>
          <a:p>
            <a:pPr marL="0" indent="0">
              <a:buNone/>
            </a:pPr>
            <a:r>
              <a:rPr lang="en-US" b="1" dirty="0" smtClean="0"/>
              <a:t>Continuous:</a:t>
            </a:r>
          </a:p>
          <a:p>
            <a:r>
              <a:rPr lang="en-US" dirty="0" smtClean="0"/>
              <a:t>Beware the rainbow</a:t>
            </a:r>
          </a:p>
          <a:p>
            <a:r>
              <a:rPr lang="en-US" dirty="0" smtClean="0"/>
              <a:t>Use saturation and luminance </a:t>
            </a:r>
          </a:p>
          <a:p>
            <a:pPr marL="0" indent="0">
              <a:buNone/>
            </a:pPr>
            <a:endParaRPr lang="en-US" dirty="0"/>
          </a:p>
        </p:txBody>
      </p:sp>
    </p:spTree>
    <p:extLst>
      <p:ext uri="{BB962C8B-B14F-4D97-AF65-F5344CB8AC3E}">
        <p14:creationId xmlns:p14="http://schemas.microsoft.com/office/powerpoint/2010/main" val="25257429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lgn="ctr">
              <a:buNone/>
            </a:pPr>
            <a:r>
              <a:rPr lang="en-US" dirty="0" smtClean="0"/>
              <a:t>Additional Cases</a:t>
            </a:r>
            <a:endParaRPr lang="en-US" dirty="0"/>
          </a:p>
        </p:txBody>
      </p:sp>
    </p:spTree>
    <p:extLst>
      <p:ext uri="{BB962C8B-B14F-4D97-AF65-F5344CB8AC3E}">
        <p14:creationId xmlns:p14="http://schemas.microsoft.com/office/powerpoint/2010/main" val="173428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762000" y="6096000"/>
            <a:ext cx="7696200" cy="523220"/>
          </a:xfrm>
          <a:prstGeom prst="rect">
            <a:avLst/>
          </a:prstGeom>
        </p:spPr>
        <p:txBody>
          <a:bodyPr wrap="square">
            <a:spAutoFit/>
          </a:bodyPr>
          <a:lstStyle/>
          <a:p>
            <a:r>
              <a:rPr lang="en-US" sz="1400" dirty="0" smtClean="0"/>
              <a:t>Source: Byron</a:t>
            </a:r>
            <a:r>
              <a:rPr lang="en-US" sz="1400" dirty="0"/>
              <a:t>, L., &amp; Wattenberg, M. (2008). Stacked graphs–geometry &amp; aesthetics. IEEE transactions on visualization and computer graphics, 14(6).</a:t>
            </a:r>
          </a:p>
        </p:txBody>
      </p:sp>
      <p:pic>
        <p:nvPicPr>
          <p:cNvPr id="5" name="Picture 4" descr="Screen Shot 2017-01-25 at 10.04.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533400"/>
            <a:ext cx="8343900" cy="5562600"/>
          </a:xfrm>
          <a:prstGeom prst="rect">
            <a:avLst/>
          </a:prstGeom>
        </p:spPr>
      </p:pic>
    </p:spTree>
    <p:extLst>
      <p:ext uri="{BB962C8B-B14F-4D97-AF65-F5344CB8AC3E}">
        <p14:creationId xmlns:p14="http://schemas.microsoft.com/office/powerpoint/2010/main" val="1159883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762000" y="6096000"/>
            <a:ext cx="7696200" cy="523220"/>
          </a:xfrm>
          <a:prstGeom prst="rect">
            <a:avLst/>
          </a:prstGeom>
        </p:spPr>
        <p:txBody>
          <a:bodyPr wrap="square">
            <a:spAutoFit/>
          </a:bodyPr>
          <a:lstStyle/>
          <a:p>
            <a:r>
              <a:rPr lang="en-US" sz="1400" dirty="0" smtClean="0"/>
              <a:t>Source: Byron</a:t>
            </a:r>
            <a:r>
              <a:rPr lang="en-US" sz="1400" dirty="0"/>
              <a:t>, L., &amp; Wattenberg, M. (2008). Stacked graphs–geometry &amp; aesthetics. IEEE transactions on visualization and computer graphics, 14(6).</a:t>
            </a:r>
          </a:p>
        </p:txBody>
      </p:sp>
      <p:pic>
        <p:nvPicPr>
          <p:cNvPr id="5" name="Picture 4" descr="Screen Shot 2017-01-25 at 10.04.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900" y="1752600"/>
            <a:ext cx="5143500" cy="3429000"/>
          </a:xfrm>
          <a:prstGeom prst="rect">
            <a:avLst/>
          </a:prstGeom>
        </p:spPr>
      </p:pic>
      <p:pic>
        <p:nvPicPr>
          <p:cNvPr id="3" name="Picture 2" descr="Screen Shot 2017-01-25 at 10.05.1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2057400"/>
            <a:ext cx="3144553" cy="3124200"/>
          </a:xfrm>
          <a:prstGeom prst="rect">
            <a:avLst/>
          </a:prstGeom>
        </p:spPr>
      </p:pic>
    </p:spTree>
    <p:extLst>
      <p:ext uri="{BB962C8B-B14F-4D97-AF65-F5344CB8AC3E}">
        <p14:creationId xmlns:p14="http://schemas.microsoft.com/office/powerpoint/2010/main" val="2306774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Diverging Bivariate</a:t>
            </a:r>
            <a:endParaRPr lang="en-US" dirty="0"/>
          </a:p>
        </p:txBody>
      </p:sp>
      <p:pic>
        <p:nvPicPr>
          <p:cNvPr id="4" name="Picture 3" descr="Screen Shot 2017-01-26 at 9.24.0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637667"/>
            <a:ext cx="7620000" cy="2553333"/>
          </a:xfrm>
          <a:prstGeom prst="rect">
            <a:avLst/>
          </a:prstGeom>
        </p:spPr>
      </p:pic>
      <p:sp>
        <p:nvSpPr>
          <p:cNvPr id="5" name="Rectangle 4"/>
          <p:cNvSpPr/>
          <p:nvPr/>
        </p:nvSpPr>
        <p:spPr>
          <a:xfrm>
            <a:off x="4343400" y="2362200"/>
            <a:ext cx="6096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295400" y="6324600"/>
            <a:ext cx="8077200" cy="307777"/>
          </a:xfrm>
          <a:prstGeom prst="rect">
            <a:avLst/>
          </a:prstGeom>
        </p:spPr>
        <p:txBody>
          <a:bodyPr wrap="square">
            <a:spAutoFit/>
          </a:bodyPr>
          <a:lstStyle/>
          <a:p>
            <a:r>
              <a:rPr lang="en-US" sz="1400" dirty="0" smtClean="0"/>
              <a:t>Source: http</a:t>
            </a:r>
            <a:r>
              <a:rPr lang="en-US" sz="1400" dirty="0"/>
              <a:t>://</a:t>
            </a:r>
            <a:r>
              <a:rPr lang="en-US" sz="1400" dirty="0" err="1"/>
              <a:t>www.joshuastevens.net</a:t>
            </a:r>
            <a:r>
              <a:rPr lang="en-US" sz="1400" dirty="0"/>
              <a:t>/cartography/make-a-bivariate-</a:t>
            </a:r>
            <a:r>
              <a:rPr lang="en-US" sz="1400" dirty="0" err="1"/>
              <a:t>choropleth</a:t>
            </a:r>
            <a:r>
              <a:rPr lang="en-US" sz="1400" dirty="0"/>
              <a:t>-map/</a:t>
            </a:r>
          </a:p>
        </p:txBody>
      </p:sp>
      <p:pic>
        <p:nvPicPr>
          <p:cNvPr id="7" name="Picture 6" descr="Screen Shot 2017-01-26 at 9.31.0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305" y="4343400"/>
            <a:ext cx="1867895" cy="1828800"/>
          </a:xfrm>
          <a:prstGeom prst="rect">
            <a:avLst/>
          </a:prstGeom>
        </p:spPr>
      </p:pic>
      <p:pic>
        <p:nvPicPr>
          <p:cNvPr id="8" name="Picture 7" descr="Screen Shot 2017-01-26 at 9.30.5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4114800"/>
            <a:ext cx="3429000" cy="2114212"/>
          </a:xfrm>
          <a:prstGeom prst="rect">
            <a:avLst/>
          </a:prstGeom>
        </p:spPr>
      </p:pic>
    </p:spTree>
    <p:extLst>
      <p:ext uri="{BB962C8B-B14F-4D97-AF65-F5344CB8AC3E}">
        <p14:creationId xmlns:p14="http://schemas.microsoft.com/office/powerpoint/2010/main" val="12905985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Diverging Bivariate</a:t>
            </a:r>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1295400" y="6324600"/>
            <a:ext cx="8077200" cy="307777"/>
          </a:xfrm>
          <a:prstGeom prst="rect">
            <a:avLst/>
          </a:prstGeom>
        </p:spPr>
        <p:txBody>
          <a:bodyPr wrap="square">
            <a:spAutoFit/>
          </a:bodyPr>
          <a:lstStyle/>
          <a:p>
            <a:r>
              <a:rPr lang="en-US" sz="1400" dirty="0" smtClean="0"/>
              <a:t>Source: http</a:t>
            </a:r>
            <a:r>
              <a:rPr lang="en-US" sz="1400" dirty="0"/>
              <a:t>://</a:t>
            </a:r>
            <a:r>
              <a:rPr lang="en-US" sz="1400" dirty="0" err="1"/>
              <a:t>www.joshuastevens.net</a:t>
            </a:r>
            <a:r>
              <a:rPr lang="en-US" sz="1400" dirty="0"/>
              <a:t>/cartography/make-a-bivariate-</a:t>
            </a:r>
            <a:r>
              <a:rPr lang="en-US" sz="1400" dirty="0" err="1"/>
              <a:t>choropleth</a:t>
            </a:r>
            <a:r>
              <a:rPr lang="en-US" sz="1400" dirty="0"/>
              <a:t>-map/</a:t>
            </a:r>
          </a:p>
        </p:txBody>
      </p:sp>
      <p:pic>
        <p:nvPicPr>
          <p:cNvPr id="5" name="Picture 4" descr="Screen Shot 2017-01-26 at 9.34.5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170" y="1366769"/>
            <a:ext cx="7925830" cy="4957831"/>
          </a:xfrm>
          <a:prstGeom prst="rect">
            <a:avLst/>
          </a:prstGeom>
        </p:spPr>
      </p:pic>
    </p:spTree>
    <p:extLst>
      <p:ext uri="{BB962C8B-B14F-4D97-AF65-F5344CB8AC3E}">
        <p14:creationId xmlns:p14="http://schemas.microsoft.com/office/powerpoint/2010/main" val="1508856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5867400"/>
            <a:ext cx="8229600" cy="307777"/>
          </a:xfrm>
          <a:prstGeom prst="rect">
            <a:avLst/>
          </a:prstGeom>
        </p:spPr>
        <p:txBody>
          <a:bodyPr wrap="square">
            <a:spAutoFit/>
          </a:bodyPr>
          <a:lstStyle/>
          <a:p>
            <a:r>
              <a:rPr lang="en-US" sz="1400" dirty="0" smtClean="0"/>
              <a:t>Source: Stone</a:t>
            </a:r>
            <a:r>
              <a:rPr lang="en-US" sz="1400" dirty="0"/>
              <a:t>, M. (2006). Choosing colors for data visualization. Business Intelligence Network, 2.</a:t>
            </a:r>
          </a:p>
        </p:txBody>
      </p:sp>
      <p:pic>
        <p:nvPicPr>
          <p:cNvPr id="3" name="Picture 2" descr="Screen Shot 2017-01-25 at 11.36.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9010"/>
            <a:ext cx="9168658" cy="4412190"/>
          </a:xfrm>
          <a:prstGeom prst="rect">
            <a:avLst/>
          </a:prstGeom>
        </p:spPr>
      </p:pic>
      <p:pic>
        <p:nvPicPr>
          <p:cNvPr id="6" name="Picture 5" descr="Screen Shot 2017-01-25 at 11.36.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1" y="1447800"/>
            <a:ext cx="9207689" cy="4267200"/>
          </a:xfrm>
          <a:prstGeom prst="rect">
            <a:avLst/>
          </a:prstGeom>
        </p:spPr>
      </p:pic>
      <p:sp>
        <p:nvSpPr>
          <p:cNvPr id="7" name="Title 6"/>
          <p:cNvSpPr>
            <a:spLocks noGrp="1"/>
          </p:cNvSpPr>
          <p:nvPr>
            <p:ph type="title"/>
          </p:nvPr>
        </p:nvSpPr>
        <p:spPr/>
        <p:txBody>
          <a:bodyPr/>
          <a:lstStyle/>
          <a:p>
            <a:endParaRPr lang="en-US"/>
          </a:p>
        </p:txBody>
      </p:sp>
    </p:spTree>
    <p:extLst>
      <p:ext uri="{BB962C8B-B14F-4D97-AF65-F5344CB8AC3E}">
        <p14:creationId xmlns:p14="http://schemas.microsoft.com/office/powerpoint/2010/main" val="3774795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5867400"/>
            <a:ext cx="8229600" cy="307777"/>
          </a:xfrm>
          <a:prstGeom prst="rect">
            <a:avLst/>
          </a:prstGeom>
        </p:spPr>
        <p:txBody>
          <a:bodyPr wrap="square">
            <a:spAutoFit/>
          </a:bodyPr>
          <a:lstStyle/>
          <a:p>
            <a:r>
              <a:rPr lang="en-US" sz="1400" dirty="0" smtClean="0"/>
              <a:t>Source: Stone</a:t>
            </a:r>
            <a:r>
              <a:rPr lang="en-US" sz="1400" dirty="0"/>
              <a:t>, M. (2006). Choosing colors for data visualization. Business Intelligence Network, 2.</a:t>
            </a:r>
          </a:p>
        </p:txBody>
      </p:sp>
      <p:pic>
        <p:nvPicPr>
          <p:cNvPr id="3" name="Picture 2" descr="Screen Shot 2017-01-25 at 11.36.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393737"/>
            <a:ext cx="9296400" cy="4473663"/>
          </a:xfrm>
          <a:prstGeom prst="rect">
            <a:avLst/>
          </a:prstGeom>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499642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7-01-26 at 11.24.5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762000"/>
            <a:ext cx="8686800" cy="5009468"/>
          </a:xfrm>
          <a:prstGeom prst="rect">
            <a:avLst/>
          </a:prstGeom>
        </p:spPr>
      </p:pic>
      <p:sp>
        <p:nvSpPr>
          <p:cNvPr id="5" name="TextBox 4"/>
          <p:cNvSpPr txBox="1"/>
          <p:nvPr/>
        </p:nvSpPr>
        <p:spPr>
          <a:xfrm>
            <a:off x="2057400" y="6321623"/>
            <a:ext cx="5827236" cy="307777"/>
          </a:xfrm>
          <a:prstGeom prst="rect">
            <a:avLst/>
          </a:prstGeom>
          <a:noFill/>
        </p:spPr>
        <p:txBody>
          <a:bodyPr wrap="none" rtlCol="0">
            <a:spAutoFit/>
          </a:bodyPr>
          <a:lstStyle/>
          <a:p>
            <a:r>
              <a:rPr lang="en-US" sz="1400" dirty="0" smtClean="0"/>
              <a:t>Source: http</a:t>
            </a:r>
            <a:r>
              <a:rPr lang="en-US" sz="1400" dirty="0"/>
              <a:t>://</a:t>
            </a:r>
            <a:r>
              <a:rPr lang="en-US" sz="1400" dirty="0" err="1"/>
              <a:t>earthobservatory.nasa.gov</a:t>
            </a:r>
            <a:r>
              <a:rPr lang="en-US" sz="1400" dirty="0"/>
              <a:t>/blogs/</a:t>
            </a:r>
            <a:r>
              <a:rPr lang="en-US" sz="1400" dirty="0" err="1"/>
              <a:t>elegantfigures</a:t>
            </a:r>
            <a:r>
              <a:rPr lang="en-US" sz="1400" dirty="0"/>
              <a:t>/2013/08/</a:t>
            </a:r>
          </a:p>
        </p:txBody>
      </p:sp>
    </p:spTree>
    <p:extLst>
      <p:ext uri="{BB962C8B-B14F-4D97-AF65-F5344CB8AC3E}">
        <p14:creationId xmlns:p14="http://schemas.microsoft.com/office/powerpoint/2010/main" val="163460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dirty="0"/>
          </a:p>
        </p:txBody>
      </p:sp>
      <p:sp>
        <p:nvSpPr>
          <p:cNvPr id="3" name="Content Placeholder 2"/>
          <p:cNvSpPr>
            <a:spLocks noGrp="1"/>
          </p:cNvSpPr>
          <p:nvPr>
            <p:ph idx="1"/>
          </p:nvPr>
        </p:nvSpPr>
        <p:spPr>
          <a:xfrm>
            <a:off x="228600" y="1600200"/>
            <a:ext cx="8686800" cy="4525963"/>
          </a:xfrm>
        </p:spPr>
        <p:txBody>
          <a:bodyPr>
            <a:normAutofit lnSpcReduction="10000"/>
          </a:bodyPr>
          <a:lstStyle/>
          <a:p>
            <a:pPr marL="0" indent="0" fontAlgn="base">
              <a:buNone/>
            </a:pPr>
            <a:r>
              <a:rPr lang="en-US" dirty="0" err="1"/>
              <a:t>Colorbrewer</a:t>
            </a:r>
            <a:r>
              <a:rPr lang="en-US" dirty="0"/>
              <a:t>: </a:t>
            </a:r>
            <a:r>
              <a:rPr lang="en-US" dirty="0">
                <a:hlinkClick r:id="rId2"/>
              </a:rPr>
              <a:t>http://colorbrewer2.org/</a:t>
            </a:r>
            <a:r>
              <a:rPr lang="en-US" dirty="0"/>
              <a:t>​</a:t>
            </a:r>
          </a:p>
          <a:p>
            <a:pPr fontAlgn="base"/>
            <a:endParaRPr lang="en-US" dirty="0"/>
          </a:p>
          <a:p>
            <a:pPr marL="0" indent="0" fontAlgn="base">
              <a:buNone/>
            </a:pPr>
            <a:r>
              <a:rPr lang="en-US" dirty="0" err="1"/>
              <a:t>Chroma.js</a:t>
            </a:r>
            <a:r>
              <a:rPr lang="en-US" dirty="0"/>
              <a:t>: </a:t>
            </a:r>
            <a:r>
              <a:rPr lang="en-US" dirty="0">
                <a:hlinkClick r:id="rId3"/>
              </a:rPr>
              <a:t>http://gka.github.io/palettes</a:t>
            </a:r>
            <a:r>
              <a:rPr lang="en-US" dirty="0"/>
              <a:t>​</a:t>
            </a:r>
          </a:p>
          <a:p>
            <a:pPr marL="0" indent="0" fontAlgn="base">
              <a:buNone/>
            </a:pPr>
            <a:r>
              <a:rPr lang="en-US" dirty="0"/>
              <a:t>​</a:t>
            </a:r>
          </a:p>
          <a:p>
            <a:pPr marL="0" indent="0" fontAlgn="base">
              <a:buNone/>
            </a:pPr>
            <a:r>
              <a:rPr lang="en-US" dirty="0"/>
              <a:t>D3 built-ins: </a:t>
            </a:r>
            <a:r>
              <a:rPr lang="en-US" dirty="0">
                <a:hlinkClick r:id="rId4"/>
              </a:rPr>
              <a:t>https://github.com/d3/d3-color</a:t>
            </a:r>
            <a:r>
              <a:rPr lang="en-US" dirty="0"/>
              <a:t>​</a:t>
            </a:r>
            <a:endParaRPr lang="en-US" dirty="0" smtClean="0"/>
          </a:p>
          <a:p>
            <a:pPr marL="0" indent="0" fontAlgn="base">
              <a:buNone/>
            </a:pPr>
            <a:endParaRPr lang="en-US" dirty="0"/>
          </a:p>
          <a:p>
            <a:pPr marL="0" indent="0" fontAlgn="base">
              <a:buNone/>
            </a:pPr>
            <a:r>
              <a:rPr lang="en-US" dirty="0" smtClean="0"/>
              <a:t>Adobe: </a:t>
            </a:r>
            <a:r>
              <a:rPr lang="en-US" dirty="0" smtClean="0">
                <a:hlinkClick r:id="rId5"/>
              </a:rPr>
              <a:t>https</a:t>
            </a:r>
            <a:r>
              <a:rPr lang="en-US" dirty="0">
                <a:hlinkClick r:id="rId5"/>
              </a:rPr>
              <a:t>://color.adobe.com/create/color</a:t>
            </a:r>
            <a:r>
              <a:rPr lang="en-US" dirty="0" smtClean="0">
                <a:hlinkClick r:id="rId5"/>
              </a:rPr>
              <a:t>-</a:t>
            </a:r>
          </a:p>
          <a:p>
            <a:pPr marL="0" indent="0" fontAlgn="base">
              <a:buNone/>
            </a:pPr>
            <a:r>
              <a:rPr lang="en-US" dirty="0" smtClean="0">
                <a:hlinkClick r:id="rId5"/>
              </a:rPr>
              <a:t>wheel</a:t>
            </a:r>
            <a:endParaRPr lang="en-US" dirty="0"/>
          </a:p>
          <a:p>
            <a:pPr marL="0" indent="0">
              <a:buNone/>
            </a:pPr>
            <a:endParaRPr lang="en-US" dirty="0"/>
          </a:p>
        </p:txBody>
      </p:sp>
    </p:spTree>
    <p:extLst>
      <p:ext uri="{BB962C8B-B14F-4D97-AF65-F5344CB8AC3E}">
        <p14:creationId xmlns:p14="http://schemas.microsoft.com/office/powerpoint/2010/main" val="299737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2"/>
          <p:cNvSpPr>
            <a:spLocks noGrp="1"/>
          </p:cNvSpPr>
          <p:nvPr>
            <p:ph idx="1"/>
          </p:nvPr>
        </p:nvSpPr>
        <p:spPr>
          <a:xfrm>
            <a:off x="457200" y="1600200"/>
            <a:ext cx="8229600" cy="4525963"/>
          </a:xfrm>
        </p:spPr>
        <p:txBody>
          <a:bodyPr/>
          <a:lstStyle/>
          <a:p>
            <a:pPr marL="0" indent="0">
              <a:buNone/>
            </a:pPr>
            <a:endParaRPr lang="en-US" dirty="0" smtClean="0"/>
          </a:p>
          <a:p>
            <a:pPr marL="0" indent="0" algn="ctr">
              <a:buNone/>
            </a:pPr>
            <a:endParaRPr lang="en-US" dirty="0"/>
          </a:p>
          <a:p>
            <a:pPr marL="0" indent="0" algn="ctr">
              <a:buNone/>
            </a:pPr>
            <a:r>
              <a:rPr lang="en-US" dirty="0" smtClean="0"/>
              <a:t>Categorical Color Encoding</a:t>
            </a:r>
          </a:p>
          <a:p>
            <a:pPr marL="0" indent="0">
              <a:buNone/>
            </a:pPr>
            <a:endParaRPr lang="en-US" dirty="0"/>
          </a:p>
        </p:txBody>
      </p:sp>
    </p:spTree>
    <p:extLst>
      <p:ext uri="{BB962C8B-B14F-4D97-AF65-F5344CB8AC3E}">
        <p14:creationId xmlns:p14="http://schemas.microsoft.com/office/powerpoint/2010/main" val="405568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school_logo1_rgb_xl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072" y="2724912"/>
            <a:ext cx="7229856" cy="1408176"/>
          </a:xfrm>
          <a:prstGeom prst="rect">
            <a:avLst/>
          </a:prstGeom>
        </p:spPr>
      </p:pic>
    </p:spTree>
    <p:extLst>
      <p:ext uri="{BB962C8B-B14F-4D97-AF65-F5344CB8AC3E}">
        <p14:creationId xmlns:p14="http://schemas.microsoft.com/office/powerpoint/2010/main" val="263089710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descr="Screen Shot 2017-01-25 at 10.36.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457200"/>
            <a:ext cx="7924800" cy="6050007"/>
          </a:xfrm>
          <a:prstGeom prst="rect">
            <a:avLst/>
          </a:prstGeom>
        </p:spPr>
      </p:pic>
      <p:sp>
        <p:nvSpPr>
          <p:cNvPr id="7" name="TextBox 6"/>
          <p:cNvSpPr txBox="1"/>
          <p:nvPr/>
        </p:nvSpPr>
        <p:spPr>
          <a:xfrm>
            <a:off x="2667000" y="6400800"/>
            <a:ext cx="3724096" cy="584776"/>
          </a:xfrm>
          <a:prstGeom prst="rect">
            <a:avLst/>
          </a:prstGeom>
          <a:noFill/>
        </p:spPr>
        <p:txBody>
          <a:bodyPr wrap="none" rtlCol="0">
            <a:spAutoFit/>
          </a:bodyPr>
          <a:lstStyle/>
          <a:p>
            <a:r>
              <a:rPr lang="en-US" sz="1400" dirty="0">
                <a:hlinkClick r:id="rId4"/>
              </a:rPr>
              <a:t>http://vis.stanford.edu/color-names/analyzer</a:t>
            </a:r>
            <a:r>
              <a:rPr lang="en-US" sz="1400" dirty="0" smtClean="0">
                <a:hlinkClick r:id="rId4"/>
              </a:rPr>
              <a:t>/</a:t>
            </a:r>
            <a:endParaRPr lang="en-US" sz="1400" dirty="0" smtClean="0"/>
          </a:p>
          <a:p>
            <a:endParaRPr lang="en-US" dirty="0"/>
          </a:p>
        </p:txBody>
      </p:sp>
    </p:spTree>
    <p:extLst>
      <p:ext uri="{BB962C8B-B14F-4D97-AF65-F5344CB8AC3E}">
        <p14:creationId xmlns:p14="http://schemas.microsoft.com/office/powerpoint/2010/main" val="2469907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Saliency Map</a:t>
            </a:r>
            <a:endParaRPr lang="en-US" dirty="0"/>
          </a:p>
        </p:txBody>
      </p:sp>
      <p:pic>
        <p:nvPicPr>
          <p:cNvPr id="4" name="Picture 3" descr="Screen Shot 2017-01-26 at 7.28.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0" y="1828800"/>
            <a:ext cx="9144000" cy="3525743"/>
          </a:xfrm>
          <a:prstGeom prst="rect">
            <a:avLst/>
          </a:prstGeom>
        </p:spPr>
      </p:pic>
      <p:sp>
        <p:nvSpPr>
          <p:cNvPr id="5" name="Rectangle 4"/>
          <p:cNvSpPr/>
          <p:nvPr/>
        </p:nvSpPr>
        <p:spPr>
          <a:xfrm>
            <a:off x="76200" y="6182380"/>
            <a:ext cx="8991600" cy="523220"/>
          </a:xfrm>
          <a:prstGeom prst="rect">
            <a:avLst/>
          </a:prstGeom>
        </p:spPr>
        <p:txBody>
          <a:bodyPr wrap="square">
            <a:spAutoFit/>
          </a:bodyPr>
          <a:lstStyle/>
          <a:p>
            <a:r>
              <a:rPr lang="en-US" sz="1400" dirty="0" smtClean="0"/>
              <a:t>Source: </a:t>
            </a:r>
            <a:r>
              <a:rPr lang="en-US" sz="1400" dirty="0" err="1" smtClean="0"/>
              <a:t>Heer</a:t>
            </a:r>
            <a:r>
              <a:rPr lang="en-US" sz="1400" dirty="0"/>
              <a:t>, J., &amp; Stone, M. (</a:t>
            </a:r>
            <a:r>
              <a:rPr lang="en-US" sz="1400" dirty="0" smtClean="0"/>
              <a:t>2012)</a:t>
            </a:r>
            <a:r>
              <a:rPr lang="en-US" sz="1400" dirty="0"/>
              <a:t>. Color naming models for color selection, image editing and palette design. In Proceedings of the SIGCHI Conference on Human Factors in Computing Systems (pp. 1007-1016). ACM.</a:t>
            </a:r>
          </a:p>
        </p:txBody>
      </p:sp>
    </p:spTree>
    <p:extLst>
      <p:ext uri="{BB962C8B-B14F-4D97-AF65-F5344CB8AC3E}">
        <p14:creationId xmlns:p14="http://schemas.microsoft.com/office/powerpoint/2010/main" val="376527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descr="Screen Shot 2017-01-26 at 7.11.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54436"/>
            <a:ext cx="8423880" cy="5717764"/>
          </a:xfrm>
          <a:prstGeom prst="rect">
            <a:avLst/>
          </a:prstGeom>
        </p:spPr>
      </p:pic>
      <p:sp>
        <p:nvSpPr>
          <p:cNvPr id="6" name="Rectangle 5"/>
          <p:cNvSpPr/>
          <p:nvPr/>
        </p:nvSpPr>
        <p:spPr>
          <a:xfrm>
            <a:off x="1981200" y="6324600"/>
            <a:ext cx="6248400" cy="307777"/>
          </a:xfrm>
          <a:prstGeom prst="rect">
            <a:avLst/>
          </a:prstGeom>
        </p:spPr>
        <p:txBody>
          <a:bodyPr wrap="square">
            <a:spAutoFit/>
          </a:bodyPr>
          <a:lstStyle/>
          <a:p>
            <a:r>
              <a:rPr lang="en-US" sz="1400" dirty="0" smtClean="0"/>
              <a:t>Source: Stone</a:t>
            </a:r>
            <a:r>
              <a:rPr lang="en-US" sz="1400" dirty="0"/>
              <a:t>, M. (2016). A field guide to digital color. CRC Press.</a:t>
            </a:r>
          </a:p>
        </p:txBody>
      </p:sp>
    </p:spTree>
    <p:extLst>
      <p:ext uri="{BB962C8B-B14F-4D97-AF65-F5344CB8AC3E}">
        <p14:creationId xmlns:p14="http://schemas.microsoft.com/office/powerpoint/2010/main" val="2159330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Maximized Hue Separation</a:t>
            </a:r>
            <a:endParaRPr lang="en-US" dirty="0"/>
          </a:p>
        </p:txBody>
      </p:sp>
      <p:pic>
        <p:nvPicPr>
          <p:cNvPr id="4" name="Picture 3" descr="Screen Shot 2017-01-25 at 11.25.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317808"/>
            <a:ext cx="9753600" cy="4518283"/>
          </a:xfrm>
          <a:prstGeom prst="rect">
            <a:avLst/>
          </a:prstGeom>
        </p:spPr>
      </p:pic>
      <p:sp>
        <p:nvSpPr>
          <p:cNvPr id="5" name="Rectangle 4"/>
          <p:cNvSpPr/>
          <p:nvPr/>
        </p:nvSpPr>
        <p:spPr>
          <a:xfrm>
            <a:off x="457200" y="5867400"/>
            <a:ext cx="8229600" cy="307777"/>
          </a:xfrm>
          <a:prstGeom prst="rect">
            <a:avLst/>
          </a:prstGeom>
        </p:spPr>
        <p:txBody>
          <a:bodyPr wrap="square">
            <a:spAutoFit/>
          </a:bodyPr>
          <a:lstStyle/>
          <a:p>
            <a:r>
              <a:rPr lang="en-US" sz="1400" dirty="0" smtClean="0"/>
              <a:t>Source: Stone</a:t>
            </a:r>
            <a:r>
              <a:rPr lang="en-US" sz="1400" dirty="0"/>
              <a:t>, M. (2006). Choosing colors for data visualization. Business Intelligence Network, 2.</a:t>
            </a:r>
          </a:p>
        </p:txBody>
      </p:sp>
    </p:spTree>
    <p:extLst>
      <p:ext uri="{BB962C8B-B14F-4D97-AF65-F5344CB8AC3E}">
        <p14:creationId xmlns:p14="http://schemas.microsoft.com/office/powerpoint/2010/main" val="4290159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7-01-26 at 9.43.57 AM.png"/>
          <p:cNvPicPr>
            <a:picLocks noChangeAspect="1"/>
          </p:cNvPicPr>
          <p:nvPr/>
        </p:nvPicPr>
        <p:blipFill>
          <a:blip>
            <a:extLst>
              <a:ext uri="{28A0092B-C50C-407E-A947-70E740481C1C}">
                <a14:useLocalDpi xmlns:a14="http://schemas.microsoft.com/office/drawing/2010/main" val="0"/>
              </a:ext>
            </a:extLst>
          </a:blip>
          <a:stretch>
            <a:fillRect/>
          </a:stretch>
        </p:blipFill>
        <p:spPr>
          <a:xfrm>
            <a:off x="0" y="1447800"/>
            <a:ext cx="9144000" cy="4798665"/>
          </a:xfrm>
          <a:prstGeom prst="rect">
            <a:avLst/>
          </a:prstGeom>
        </p:spPr>
      </p:pic>
      <p:sp>
        <p:nvSpPr>
          <p:cNvPr id="8" name="Title 1"/>
          <p:cNvSpPr txBox="1">
            <a:spLocks/>
          </p:cNvSpPr>
          <p:nvPr/>
        </p:nvSpPr>
        <p:spPr>
          <a:xfrm>
            <a:off x="609600" y="3048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Harmonic Colors</a:t>
            </a:r>
            <a:endParaRPr lang="en-US" dirty="0"/>
          </a:p>
        </p:txBody>
      </p:sp>
      <p:sp>
        <p:nvSpPr>
          <p:cNvPr id="9" name="Rectangle 8"/>
          <p:cNvSpPr/>
          <p:nvPr/>
        </p:nvSpPr>
        <p:spPr>
          <a:xfrm>
            <a:off x="838200" y="6258580"/>
            <a:ext cx="7848600" cy="523220"/>
          </a:xfrm>
          <a:prstGeom prst="rect">
            <a:avLst/>
          </a:prstGeom>
        </p:spPr>
        <p:txBody>
          <a:bodyPr wrap="square">
            <a:spAutoFit/>
          </a:bodyPr>
          <a:lstStyle/>
          <a:p>
            <a:r>
              <a:rPr lang="en-US" sz="1400" dirty="0" smtClean="0"/>
              <a:t>Source: Cohen</a:t>
            </a:r>
            <a:r>
              <a:rPr lang="en-US" sz="1400" dirty="0"/>
              <a:t>-Or, D., </a:t>
            </a:r>
            <a:r>
              <a:rPr lang="en-US" sz="1400" dirty="0" err="1"/>
              <a:t>Sorkine</a:t>
            </a:r>
            <a:r>
              <a:rPr lang="en-US" sz="1400" dirty="0"/>
              <a:t>, O., Gal, R., </a:t>
            </a:r>
            <a:r>
              <a:rPr lang="en-US" sz="1400" dirty="0" err="1"/>
              <a:t>Leyvand</a:t>
            </a:r>
            <a:r>
              <a:rPr lang="en-US" sz="1400" dirty="0"/>
              <a:t>, T., &amp; </a:t>
            </a:r>
            <a:r>
              <a:rPr lang="en-US" sz="1400" dirty="0" err="1"/>
              <a:t>Xu</a:t>
            </a:r>
            <a:r>
              <a:rPr lang="en-US" sz="1400" dirty="0"/>
              <a:t>, Y. Q. (2006, July). Color harmonization. In ACM Transactions on Graphics (TOG) (Vol. 25, No. 3, pp. 624-630). ACM.</a:t>
            </a:r>
          </a:p>
        </p:txBody>
      </p:sp>
    </p:spTree>
    <p:extLst>
      <p:ext uri="{BB962C8B-B14F-4D97-AF65-F5344CB8AC3E}">
        <p14:creationId xmlns:p14="http://schemas.microsoft.com/office/powerpoint/2010/main" val="38048072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7323</TotalTime>
  <Words>1592</Words>
  <Application>Microsoft Macintosh PowerPoint</Application>
  <PresentationFormat>On-screen Show (4:3)</PresentationFormat>
  <Paragraphs>197</Paragraphs>
  <Slides>40</Slides>
  <Notes>21</Notes>
  <HiddenSlides>0</HiddenSlides>
  <MMClips>0</MMClips>
  <ScaleCrop>false</ScaleCrop>
  <HeadingPairs>
    <vt:vector size="4" baseType="variant">
      <vt:variant>
        <vt:lpstr>Theme</vt:lpstr>
      </vt:variant>
      <vt:variant>
        <vt:i4>2</vt:i4>
      </vt:variant>
      <vt:variant>
        <vt:lpstr>Slide Titles</vt:lpstr>
      </vt:variant>
      <vt:variant>
        <vt:i4>40</vt:i4>
      </vt:variant>
    </vt:vector>
  </HeadingPairs>
  <TitlesOfParts>
    <vt:vector size="42" baseType="lpstr">
      <vt:lpstr>Office Theme</vt:lpstr>
      <vt:lpstr>Custom Design</vt:lpstr>
      <vt:lpstr>Selecting an Appropriate Color Scheme</vt:lpstr>
      <vt:lpstr>PowerPoint Presentation</vt:lpstr>
      <vt:lpstr>PowerPoint Presentation</vt:lpstr>
      <vt:lpstr>PowerPoint Presentation</vt:lpstr>
      <vt:lpstr>PowerPoint Presentation</vt:lpstr>
      <vt:lpstr>Color Saliency Map</vt:lpstr>
      <vt:lpstr>PowerPoint Presentation</vt:lpstr>
      <vt:lpstr>Maximized Hue Separation</vt:lpstr>
      <vt:lpstr>PowerPoint Presentation</vt:lpstr>
      <vt:lpstr>Analogous, Still Distinct</vt:lpstr>
      <vt:lpstr>PowerPoint Presentation</vt:lpstr>
      <vt:lpstr>PowerPoint Presentation</vt:lpstr>
      <vt:lpstr>PowerPoint Presentation</vt:lpstr>
      <vt:lpstr>Semantically Resonant Colors</vt:lpstr>
      <vt:lpstr>PowerPoint Presentation</vt:lpstr>
      <vt:lpstr>PowerPoint Presentation</vt:lpstr>
      <vt:lpstr>PowerPoint Presentation</vt:lpstr>
      <vt:lpstr>Classification Methods</vt:lpstr>
      <vt:lpstr>Classification Methods</vt:lpstr>
      <vt:lpstr>Sequential Encoding</vt:lpstr>
      <vt:lpstr>PowerPoint Presentation</vt:lpstr>
      <vt:lpstr>PowerPoint Presentation</vt:lpstr>
      <vt:lpstr>Discontinuous Colors with Contours</vt:lpstr>
      <vt:lpstr>PowerPoint Presentation</vt:lpstr>
      <vt:lpstr>PowerPoint Presentation</vt:lpstr>
      <vt:lpstr>PowerPoint Presentation</vt:lpstr>
      <vt:lpstr>PowerPoint Presentation</vt:lpstr>
      <vt:lpstr>PowerPoint Presentation</vt:lpstr>
      <vt:lpstr>Cubehelix</vt:lpstr>
      <vt:lpstr>Areas to Consider</vt:lpstr>
      <vt:lpstr>PowerPoint Presentation</vt:lpstr>
      <vt:lpstr>PowerPoint Presentation</vt:lpstr>
      <vt:lpstr>PowerPoint Presentation</vt:lpstr>
      <vt:lpstr>Diverging Bivariate</vt:lpstr>
      <vt:lpstr>Diverging Bivariate</vt:lpstr>
      <vt:lpstr>PowerPoint Presentation</vt:lpstr>
      <vt:lpstr>PowerPoint Presentation</vt:lpstr>
      <vt:lpstr>PowerPoint Presentation</vt:lpstr>
      <vt:lpstr>Tools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Yalom’s curative factors</dc:title>
  <dc:creator>Administrator</dc:creator>
  <cp:lastModifiedBy>Daniel</cp:lastModifiedBy>
  <cp:revision>184</cp:revision>
  <dcterms:created xsi:type="dcterms:W3CDTF">2016-03-21T14:12:59Z</dcterms:created>
  <dcterms:modified xsi:type="dcterms:W3CDTF">2017-01-27T05:08:46Z</dcterms:modified>
</cp:coreProperties>
</file>